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3" r:id="rId8"/>
    <p:sldId id="264" r:id="rId9"/>
    <p:sldId id="265" r:id="rId10"/>
    <p:sldId id="266" r:id="rId11"/>
    <p:sldId id="267" r:id="rId12"/>
    <p:sldId id="268" r:id="rId13"/>
    <p:sldId id="269" r:id="rId14"/>
    <p:sldId id="270" r:id="rId15"/>
    <p:sldId id="271" r:id="rId16"/>
    <p:sldId id="272" r:id="rId17"/>
    <p:sldId id="273" r:id="rId18"/>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094820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IN"/>
          </a:p>
        </p:txBody>
      </p:sp>
      <p:sp>
        <p:nvSpPr>
          <p:cNvPr id="3" name="Shape 1"/>
          <p:cNvSpPr/>
          <p:nvPr/>
        </p:nvSpPr>
        <p:spPr>
          <a:xfrm>
            <a:off x="0" y="0"/>
            <a:ext cx="14630400" cy="8229600"/>
          </a:xfrm>
          <a:prstGeom prst="rect">
            <a:avLst/>
          </a:prstGeom>
          <a:solidFill>
            <a:srgbClr val="FFFFFF"/>
          </a:solidFill>
          <a:ln/>
        </p:spPr>
        <p:txBody>
          <a:bodyPr/>
          <a:lstStyle/>
          <a:p>
            <a:endParaRPr lang="en-IN" dirty="0"/>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64037" y="1050488"/>
            <a:ext cx="7415927" cy="4258628"/>
          </a:xfrm>
          <a:prstGeom prst="rect">
            <a:avLst/>
          </a:prstGeom>
          <a:noFill/>
          <a:ln/>
        </p:spPr>
        <p:txBody>
          <a:bodyPr wrap="square" rtlCol="0" anchor="t"/>
          <a:lstStyle/>
          <a:p>
            <a:pPr marL="0" indent="0">
              <a:lnSpc>
                <a:spcPts val="8384"/>
              </a:lnSpc>
              <a:buNone/>
            </a:pPr>
            <a:r>
              <a:rPr lang="en-US" sz="6707" b="1" kern="0" spc="-201" dirty="0">
                <a:solidFill>
                  <a:srgbClr val="000000"/>
                </a:solidFill>
                <a:latin typeface="Inter" pitchFamily="34" charset="0"/>
                <a:ea typeface="Inter" pitchFamily="34" charset="-122"/>
                <a:cs typeface="Inter" pitchFamily="34" charset="-120"/>
              </a:rPr>
              <a:t>IPL Player Recommendation and Performance Prediction</a:t>
            </a:r>
            <a:endParaRPr lang="en-US" sz="6707" dirty="0"/>
          </a:p>
        </p:txBody>
      </p:sp>
      <p:sp>
        <p:nvSpPr>
          <p:cNvPr id="6" name="Text 3"/>
          <p:cNvSpPr/>
          <p:nvPr/>
        </p:nvSpPr>
        <p:spPr>
          <a:xfrm>
            <a:off x="864037" y="5679400"/>
            <a:ext cx="7415927" cy="790099"/>
          </a:xfrm>
          <a:prstGeom prst="rect">
            <a:avLst/>
          </a:prstGeom>
          <a:noFill/>
          <a:ln/>
        </p:spPr>
        <p:txBody>
          <a:bodyPr wrap="square" rtlCol="0" anchor="t"/>
          <a:lstStyle/>
          <a:p>
            <a:pPr marL="0" indent="0">
              <a:lnSpc>
                <a:spcPts val="3110"/>
              </a:lnSpc>
              <a:buNone/>
            </a:pPr>
            <a:r>
              <a:rPr lang="en-US" sz="1944" kern="0" spc="-39" dirty="0">
                <a:solidFill>
                  <a:srgbClr val="272525"/>
                </a:solidFill>
                <a:latin typeface="Inter" pitchFamily="34" charset="0"/>
                <a:ea typeface="Inter" pitchFamily="34" charset="-122"/>
                <a:cs typeface="Inter" pitchFamily="34" charset="-120"/>
              </a:rPr>
              <a:t>Exploring how machine learning can enhance player selection and performance forecasting for the Indian Premier League.</a:t>
            </a:r>
            <a:endParaRPr lang="en-US" sz="1944" dirty="0"/>
          </a:p>
        </p:txBody>
      </p:sp>
      <p:sp>
        <p:nvSpPr>
          <p:cNvPr id="7" name="Shape 4"/>
          <p:cNvSpPr/>
          <p:nvPr/>
        </p:nvSpPr>
        <p:spPr>
          <a:xfrm>
            <a:off x="864037" y="6765608"/>
            <a:ext cx="394930" cy="394930"/>
          </a:xfrm>
          <a:prstGeom prst="roundRect">
            <a:avLst>
              <a:gd name="adj" fmla="val 23151155"/>
            </a:avLst>
          </a:prstGeom>
          <a:noFill/>
          <a:ln w="7620">
            <a:solidFill>
              <a:srgbClr val="FFFFFF"/>
            </a:solidFill>
            <a:prstDash val="solid"/>
          </a:ln>
        </p:spPr>
        <p:txBody>
          <a:bodyPr/>
          <a:lstStyle/>
          <a:p>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IN"/>
          </a:p>
        </p:txBody>
      </p:sp>
      <p:sp>
        <p:nvSpPr>
          <p:cNvPr id="3" name="Shape 1"/>
          <p:cNvSpPr/>
          <p:nvPr/>
        </p:nvSpPr>
        <p:spPr>
          <a:xfrm>
            <a:off x="0" y="0"/>
            <a:ext cx="14630400" cy="8640842"/>
          </a:xfrm>
          <a:prstGeom prst="rect">
            <a:avLst/>
          </a:prstGeom>
          <a:solidFill>
            <a:srgbClr val="FFFFFF"/>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2160270"/>
          </a:xfrm>
          <a:prstGeom prst="rect">
            <a:avLst/>
          </a:prstGeom>
        </p:spPr>
      </p:pic>
      <p:sp>
        <p:nvSpPr>
          <p:cNvPr id="5" name="Text 2"/>
          <p:cNvSpPr/>
          <p:nvPr/>
        </p:nvSpPr>
        <p:spPr>
          <a:xfrm>
            <a:off x="4196298" y="2257424"/>
            <a:ext cx="6237684" cy="540068"/>
          </a:xfrm>
          <a:prstGeom prst="rect">
            <a:avLst/>
          </a:prstGeom>
          <a:noFill/>
          <a:ln/>
        </p:spPr>
        <p:txBody>
          <a:bodyPr wrap="none" rtlCol="0" anchor="t"/>
          <a:lstStyle/>
          <a:p>
            <a:pPr marL="0" indent="0">
              <a:lnSpc>
                <a:spcPts val="4253"/>
              </a:lnSpc>
              <a:buNone/>
            </a:pPr>
            <a:r>
              <a:rPr lang="en-US" sz="3402" b="1" kern="0" spc="-102" dirty="0">
                <a:solidFill>
                  <a:srgbClr val="000000"/>
                </a:solidFill>
                <a:latin typeface="Inter" pitchFamily="34" charset="0"/>
                <a:ea typeface="Inter" pitchFamily="34" charset="-122"/>
                <a:cs typeface="Inter" pitchFamily="34" charset="-120"/>
              </a:rPr>
              <a:t>Visualizing Initial Player Cluster</a:t>
            </a:r>
            <a:endParaRPr lang="en-US" sz="3402" dirty="0"/>
          </a:p>
        </p:txBody>
      </p:sp>
      <p:pic>
        <p:nvPicPr>
          <p:cNvPr id="6" name="Image 1" descr="preencoded.png"/>
          <p:cNvPicPr>
            <a:picLocks noChangeAspect="1"/>
          </p:cNvPicPr>
          <p:nvPr/>
        </p:nvPicPr>
        <p:blipFill>
          <a:blip r:embed="rId4"/>
          <a:stretch>
            <a:fillRect/>
          </a:stretch>
        </p:blipFill>
        <p:spPr>
          <a:xfrm>
            <a:off x="3735659" y="2933549"/>
            <a:ext cx="6467707" cy="534462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IN"/>
          </a:p>
        </p:txBody>
      </p:sp>
      <p:sp>
        <p:nvSpPr>
          <p:cNvPr id="3" name="Shape 1"/>
          <p:cNvSpPr/>
          <p:nvPr/>
        </p:nvSpPr>
        <p:spPr>
          <a:xfrm>
            <a:off x="-61" y="0"/>
            <a:ext cx="14630400" cy="8915519"/>
          </a:xfrm>
          <a:prstGeom prst="rect">
            <a:avLst/>
          </a:prstGeom>
          <a:solidFill>
            <a:srgbClr val="FFFFFF"/>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2160270"/>
          </a:xfrm>
          <a:prstGeom prst="rect">
            <a:avLst/>
          </a:prstGeom>
        </p:spPr>
      </p:pic>
      <p:sp>
        <p:nvSpPr>
          <p:cNvPr id="5" name="Text 2"/>
          <p:cNvSpPr/>
          <p:nvPr/>
        </p:nvSpPr>
        <p:spPr>
          <a:xfrm>
            <a:off x="4376023" y="2197655"/>
            <a:ext cx="5839301" cy="540068"/>
          </a:xfrm>
          <a:prstGeom prst="rect">
            <a:avLst/>
          </a:prstGeom>
          <a:noFill/>
          <a:ln/>
        </p:spPr>
        <p:txBody>
          <a:bodyPr wrap="none" rtlCol="0" anchor="t"/>
          <a:lstStyle/>
          <a:p>
            <a:pPr marL="0" indent="0" algn="ctr">
              <a:lnSpc>
                <a:spcPts val="4253"/>
              </a:lnSpc>
              <a:buNone/>
            </a:pPr>
            <a:r>
              <a:rPr lang="en-US" sz="3402" b="1" kern="0" spc="-102" dirty="0">
                <a:solidFill>
                  <a:srgbClr val="000000"/>
                </a:solidFill>
                <a:latin typeface="Inter" pitchFamily="34" charset="0"/>
                <a:ea typeface="Inter" pitchFamily="34" charset="-122"/>
                <a:cs typeface="Inter" pitchFamily="34" charset="-120"/>
              </a:rPr>
              <a:t>Sub Clusters for Each Cluster</a:t>
            </a:r>
            <a:endParaRPr lang="en-US" sz="3402" dirty="0"/>
          </a:p>
        </p:txBody>
      </p:sp>
      <p:pic>
        <p:nvPicPr>
          <p:cNvPr id="6" name="Image 1" descr="preencoded.png"/>
          <p:cNvPicPr>
            <a:picLocks noChangeAspect="1"/>
          </p:cNvPicPr>
          <p:nvPr/>
        </p:nvPicPr>
        <p:blipFill>
          <a:blip r:embed="rId4"/>
          <a:stretch>
            <a:fillRect/>
          </a:stretch>
        </p:blipFill>
        <p:spPr>
          <a:xfrm>
            <a:off x="1107831" y="2775108"/>
            <a:ext cx="5360650" cy="2626513"/>
          </a:xfrm>
          <a:prstGeom prst="rect">
            <a:avLst/>
          </a:prstGeom>
        </p:spPr>
      </p:pic>
      <p:pic>
        <p:nvPicPr>
          <p:cNvPr id="7" name="Image 2" descr="preencoded.png"/>
          <p:cNvPicPr>
            <a:picLocks noChangeAspect="1"/>
          </p:cNvPicPr>
          <p:nvPr/>
        </p:nvPicPr>
        <p:blipFill>
          <a:blip r:embed="rId5"/>
          <a:stretch>
            <a:fillRect/>
          </a:stretch>
        </p:blipFill>
        <p:spPr>
          <a:xfrm>
            <a:off x="7061498" y="2838632"/>
            <a:ext cx="5360650" cy="2562990"/>
          </a:xfrm>
          <a:prstGeom prst="rect">
            <a:avLst/>
          </a:prstGeom>
        </p:spPr>
      </p:pic>
      <p:pic>
        <p:nvPicPr>
          <p:cNvPr id="8" name="Image 3" descr="preencoded.png"/>
          <p:cNvPicPr>
            <a:picLocks noChangeAspect="1"/>
          </p:cNvPicPr>
          <p:nvPr/>
        </p:nvPicPr>
        <p:blipFill>
          <a:blip r:embed="rId6"/>
          <a:stretch>
            <a:fillRect/>
          </a:stretch>
        </p:blipFill>
        <p:spPr>
          <a:xfrm>
            <a:off x="1107769" y="5501459"/>
            <a:ext cx="5360711" cy="2626513"/>
          </a:xfrm>
          <a:prstGeom prst="rect">
            <a:avLst/>
          </a:prstGeom>
        </p:spPr>
      </p:pic>
      <p:sp>
        <p:nvSpPr>
          <p:cNvPr id="9" name="Text 3"/>
          <p:cNvSpPr/>
          <p:nvPr/>
        </p:nvSpPr>
        <p:spPr>
          <a:xfrm>
            <a:off x="6654011" y="5606616"/>
            <a:ext cx="6783209" cy="2160269"/>
          </a:xfrm>
          <a:prstGeom prst="rect">
            <a:avLst/>
          </a:prstGeom>
          <a:noFill/>
          <a:ln/>
        </p:spPr>
        <p:txBody>
          <a:bodyPr wrap="none" rtlCol="0" anchor="t"/>
          <a:lstStyle/>
          <a:p>
            <a:pPr marL="0" indent="0">
              <a:lnSpc>
                <a:spcPts val="2177"/>
              </a:lnSpc>
              <a:buNone/>
            </a:pPr>
            <a:r>
              <a:rPr lang="en-US" sz="1740" kern="0" spc="-27" dirty="0">
                <a:solidFill>
                  <a:srgbClr val="272525"/>
                </a:solidFill>
                <a:latin typeface="Inter" pitchFamily="34" charset="0"/>
                <a:ea typeface="Inter" pitchFamily="34" charset="-122"/>
                <a:cs typeface="Inter" pitchFamily="34" charset="-120"/>
              </a:rPr>
              <a:t>Using these subclusters we can recommend replacement players</a:t>
            </a:r>
          </a:p>
          <a:p>
            <a:pPr marL="0" indent="0">
              <a:lnSpc>
                <a:spcPts val="2177"/>
              </a:lnSpc>
              <a:buNone/>
            </a:pPr>
            <a:r>
              <a:rPr lang="en-US" sz="1740" kern="0" spc="-27" dirty="0">
                <a:solidFill>
                  <a:srgbClr val="272525"/>
                </a:solidFill>
                <a:latin typeface="Inter" pitchFamily="34" charset="0"/>
                <a:ea typeface="Inter" pitchFamily="34" charset="-122"/>
                <a:cs typeface="Inter" pitchFamily="34" charset="-120"/>
              </a:rPr>
              <a:t>during the start of each season</a:t>
            </a:r>
            <a:endParaRPr lang="en-US" sz="174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IN"/>
          </a:p>
        </p:txBody>
      </p:sp>
      <p:sp>
        <p:nvSpPr>
          <p:cNvPr id="3" name="Shape 1"/>
          <p:cNvSpPr/>
          <p:nvPr/>
        </p:nvSpPr>
        <p:spPr>
          <a:xfrm>
            <a:off x="0" y="0"/>
            <a:ext cx="14630400" cy="8229600"/>
          </a:xfrm>
          <a:prstGeom prst="rect">
            <a:avLst/>
          </a:prstGeom>
          <a:solidFill>
            <a:srgbClr val="FFFFFF"/>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2521148"/>
          </a:xfrm>
          <a:prstGeom prst="rect">
            <a:avLst/>
          </a:prstGeom>
        </p:spPr>
      </p:pic>
      <p:sp>
        <p:nvSpPr>
          <p:cNvPr id="5" name="Text 2"/>
          <p:cNvSpPr/>
          <p:nvPr/>
        </p:nvSpPr>
        <p:spPr>
          <a:xfrm>
            <a:off x="1806416" y="3076456"/>
            <a:ext cx="11017448" cy="1260396"/>
          </a:xfrm>
          <a:prstGeom prst="rect">
            <a:avLst/>
          </a:prstGeom>
          <a:noFill/>
          <a:ln/>
        </p:spPr>
        <p:txBody>
          <a:bodyPr wrap="square" rtlCol="0" anchor="t"/>
          <a:lstStyle/>
          <a:p>
            <a:pPr marL="0" indent="0">
              <a:lnSpc>
                <a:spcPts val="4963"/>
              </a:lnSpc>
              <a:buNone/>
            </a:pPr>
            <a:r>
              <a:rPr lang="en-US" sz="3970" b="1" kern="0" spc="-119" dirty="0">
                <a:solidFill>
                  <a:srgbClr val="000000"/>
                </a:solidFill>
                <a:latin typeface="Inter" pitchFamily="34" charset="0"/>
                <a:ea typeface="Inter" pitchFamily="34" charset="-122"/>
                <a:cs typeface="Inter" pitchFamily="34" charset="-120"/>
              </a:rPr>
              <a:t>Predicting Player Performance with Neural Networks</a:t>
            </a:r>
            <a:endParaRPr lang="en-US" sz="3970" dirty="0"/>
          </a:p>
        </p:txBody>
      </p:sp>
      <p:sp>
        <p:nvSpPr>
          <p:cNvPr id="6" name="Text 3"/>
          <p:cNvSpPr/>
          <p:nvPr/>
        </p:nvSpPr>
        <p:spPr>
          <a:xfrm>
            <a:off x="1806416" y="4639389"/>
            <a:ext cx="11017448" cy="645319"/>
          </a:xfrm>
          <a:prstGeom prst="rect">
            <a:avLst/>
          </a:prstGeom>
          <a:noFill/>
          <a:ln/>
        </p:spPr>
        <p:txBody>
          <a:bodyPr wrap="square" rtlCol="0" anchor="t"/>
          <a:lstStyle/>
          <a:p>
            <a:pPr marL="0" indent="0">
              <a:lnSpc>
                <a:spcPts val="2541"/>
              </a:lnSpc>
              <a:buNone/>
            </a:pPr>
            <a:r>
              <a:rPr lang="en-US" sz="1588" kern="0" spc="-32" dirty="0">
                <a:solidFill>
                  <a:srgbClr val="272525"/>
                </a:solidFill>
                <a:latin typeface="Inter" pitchFamily="34" charset="0"/>
                <a:ea typeface="Inter" pitchFamily="34" charset="-122"/>
                <a:cs typeface="Inter" pitchFamily="34" charset="-120"/>
              </a:rPr>
              <a:t>To help optimize team selection and strategy, we have developed two neural network models to predict key player performance metrics:</a:t>
            </a:r>
            <a:endParaRPr lang="en-US" sz="1588" dirty="0"/>
          </a:p>
        </p:txBody>
      </p:sp>
      <p:sp>
        <p:nvSpPr>
          <p:cNvPr id="7" name="Text 4"/>
          <p:cNvSpPr/>
          <p:nvPr/>
        </p:nvSpPr>
        <p:spPr>
          <a:xfrm>
            <a:off x="1806416" y="5511522"/>
            <a:ext cx="11017448" cy="967978"/>
          </a:xfrm>
          <a:prstGeom prst="rect">
            <a:avLst/>
          </a:prstGeom>
          <a:noFill/>
          <a:ln/>
        </p:spPr>
        <p:txBody>
          <a:bodyPr wrap="square" rtlCol="0" anchor="t"/>
          <a:lstStyle/>
          <a:p>
            <a:pPr marL="0" indent="0">
              <a:lnSpc>
                <a:spcPts val="2541"/>
              </a:lnSpc>
              <a:buNone/>
            </a:pPr>
            <a:r>
              <a:rPr lang="en-US" sz="1588" b="1" kern="0" spc="-32" dirty="0">
                <a:solidFill>
                  <a:srgbClr val="272525"/>
                </a:solidFill>
                <a:latin typeface="Inter" pitchFamily="34" charset="0"/>
                <a:ea typeface="Inter" pitchFamily="34" charset="-122"/>
                <a:cs typeface="Inter" pitchFamily="34" charset="-120"/>
              </a:rPr>
              <a:t>Batsman Scoring Prediction:</a:t>
            </a:r>
            <a:r>
              <a:rPr lang="en-US" sz="1588" kern="0" spc="-32" dirty="0">
                <a:solidFill>
                  <a:srgbClr val="272525"/>
                </a:solidFill>
                <a:latin typeface="Inter" pitchFamily="34" charset="0"/>
                <a:ea typeface="Inter" pitchFamily="34" charset="-122"/>
                <a:cs typeface="Inter" pitchFamily="34" charset="-120"/>
              </a:rPr>
              <a:t> This model uses an artificial neural network to predict whether a batsman will score more than 30 runs in their next match. It takes in features like previous match scores, strike rate, and other batting statistics to make this prediction.</a:t>
            </a:r>
            <a:endParaRPr lang="en-US" sz="1588" dirty="0"/>
          </a:p>
        </p:txBody>
      </p:sp>
      <p:sp>
        <p:nvSpPr>
          <p:cNvPr id="8" name="Text 5"/>
          <p:cNvSpPr/>
          <p:nvPr/>
        </p:nvSpPr>
        <p:spPr>
          <a:xfrm>
            <a:off x="1806416" y="6706314"/>
            <a:ext cx="11017448" cy="967978"/>
          </a:xfrm>
          <a:prstGeom prst="rect">
            <a:avLst/>
          </a:prstGeom>
          <a:noFill/>
          <a:ln/>
        </p:spPr>
        <p:txBody>
          <a:bodyPr wrap="square" rtlCol="0" anchor="t"/>
          <a:lstStyle/>
          <a:p>
            <a:pPr marL="0" indent="0">
              <a:lnSpc>
                <a:spcPts val="2541"/>
              </a:lnSpc>
              <a:buNone/>
            </a:pPr>
            <a:r>
              <a:rPr lang="en-US" sz="1588" b="1" kern="0" spc="-32" dirty="0">
                <a:solidFill>
                  <a:srgbClr val="272525"/>
                </a:solidFill>
                <a:latin typeface="Inter" pitchFamily="34" charset="0"/>
                <a:ea typeface="Inter" pitchFamily="34" charset="-122"/>
                <a:cs typeface="Inter" pitchFamily="34" charset="-120"/>
              </a:rPr>
              <a:t>Bowler Wicket Prediction:</a:t>
            </a:r>
            <a:r>
              <a:rPr lang="en-US" sz="1588" kern="0" spc="-32" dirty="0">
                <a:solidFill>
                  <a:srgbClr val="272525"/>
                </a:solidFill>
                <a:latin typeface="Inter" pitchFamily="34" charset="0"/>
                <a:ea typeface="Inter" pitchFamily="34" charset="-122"/>
                <a:cs typeface="Inter" pitchFamily="34" charset="-120"/>
              </a:rPr>
              <a:t> The second model focuses on predicting whether a bowler will take at least 1 wicket in their next match. Similar to the batting model, it leverages the bowler's historical performance data to forecast their upcoming results.</a:t>
            </a:r>
            <a:endParaRPr lang="en-US" sz="1588"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IN"/>
          </a:p>
        </p:txBody>
      </p:sp>
      <p:sp>
        <p:nvSpPr>
          <p:cNvPr id="3" name="Shape 1"/>
          <p:cNvSpPr/>
          <p:nvPr/>
        </p:nvSpPr>
        <p:spPr>
          <a:xfrm>
            <a:off x="0" y="0"/>
            <a:ext cx="14630400" cy="9651802"/>
          </a:xfrm>
          <a:prstGeom prst="rect">
            <a:avLst/>
          </a:prstGeom>
          <a:solidFill>
            <a:srgbClr val="FFFFFF"/>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2160270"/>
          </a:xfrm>
          <a:prstGeom prst="rect">
            <a:avLst/>
          </a:prstGeom>
        </p:spPr>
      </p:pic>
      <p:sp>
        <p:nvSpPr>
          <p:cNvPr id="5" name="Text 2"/>
          <p:cNvSpPr/>
          <p:nvPr/>
        </p:nvSpPr>
        <p:spPr>
          <a:xfrm>
            <a:off x="2594967" y="2635448"/>
            <a:ext cx="9440347" cy="1080135"/>
          </a:xfrm>
          <a:prstGeom prst="rect">
            <a:avLst/>
          </a:prstGeom>
          <a:noFill/>
          <a:ln/>
        </p:spPr>
        <p:txBody>
          <a:bodyPr wrap="square" rtlCol="0" anchor="t"/>
          <a:lstStyle/>
          <a:p>
            <a:pPr marL="0" indent="0">
              <a:lnSpc>
                <a:spcPts val="4253"/>
              </a:lnSpc>
              <a:buNone/>
            </a:pPr>
            <a:r>
              <a:rPr lang="en-US" sz="3402" b="1" kern="0" spc="-102" dirty="0">
                <a:solidFill>
                  <a:srgbClr val="000000"/>
                </a:solidFill>
                <a:latin typeface="Inter" pitchFamily="34" charset="0"/>
                <a:ea typeface="Inter" pitchFamily="34" charset="-122"/>
                <a:cs typeface="Inter" pitchFamily="34" charset="-120"/>
              </a:rPr>
              <a:t>Neural Network For Batsman Perfomance Prediction</a:t>
            </a:r>
            <a:endParaRPr lang="en-US" sz="3402" dirty="0"/>
          </a:p>
        </p:txBody>
      </p:sp>
      <p:pic>
        <p:nvPicPr>
          <p:cNvPr id="6" name="Image 1" descr="preencoded.png"/>
          <p:cNvPicPr>
            <a:picLocks noChangeAspect="1"/>
          </p:cNvPicPr>
          <p:nvPr/>
        </p:nvPicPr>
        <p:blipFill>
          <a:blip r:embed="rId4"/>
          <a:stretch>
            <a:fillRect/>
          </a:stretch>
        </p:blipFill>
        <p:spPr>
          <a:xfrm>
            <a:off x="4313613" y="3392213"/>
            <a:ext cx="6003174" cy="4165624"/>
          </a:xfrm>
          <a:prstGeom prst="rect">
            <a:avLst/>
          </a:prstGeom>
        </p:spPr>
      </p:pic>
      <p:sp>
        <p:nvSpPr>
          <p:cNvPr id="7" name="Text 3"/>
          <p:cNvSpPr/>
          <p:nvPr/>
        </p:nvSpPr>
        <p:spPr>
          <a:xfrm>
            <a:off x="2594967" y="8900041"/>
            <a:ext cx="9440347" cy="276582"/>
          </a:xfrm>
          <a:prstGeom prst="rect">
            <a:avLst/>
          </a:prstGeom>
          <a:noFill/>
          <a:ln/>
        </p:spPr>
        <p:txBody>
          <a:bodyPr wrap="none" rtlCol="0" anchor="t"/>
          <a:lstStyle/>
          <a:p>
            <a:pPr marL="0" indent="0">
              <a:lnSpc>
                <a:spcPts val="2177"/>
              </a:lnSpc>
              <a:buNone/>
            </a:pPr>
            <a:endParaRPr lang="en-US" sz="1361"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IN"/>
          </a:p>
        </p:txBody>
      </p:sp>
      <p:sp>
        <p:nvSpPr>
          <p:cNvPr id="3" name="Shape 1"/>
          <p:cNvSpPr/>
          <p:nvPr/>
        </p:nvSpPr>
        <p:spPr>
          <a:xfrm>
            <a:off x="0" y="0"/>
            <a:ext cx="14630400" cy="8229600"/>
          </a:xfrm>
          <a:prstGeom prst="rect">
            <a:avLst/>
          </a:prstGeom>
          <a:solidFill>
            <a:srgbClr val="FFFFFF"/>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2761298"/>
          </a:xfrm>
          <a:prstGeom prst="rect">
            <a:avLst/>
          </a:prstGeom>
        </p:spPr>
      </p:pic>
      <p:sp>
        <p:nvSpPr>
          <p:cNvPr id="5" name="Text 2"/>
          <p:cNvSpPr/>
          <p:nvPr/>
        </p:nvSpPr>
        <p:spPr>
          <a:xfrm>
            <a:off x="1281589" y="3372207"/>
            <a:ext cx="7026235" cy="690324"/>
          </a:xfrm>
          <a:prstGeom prst="rect">
            <a:avLst/>
          </a:prstGeom>
          <a:noFill/>
          <a:ln/>
        </p:spPr>
        <p:txBody>
          <a:bodyPr wrap="none" rtlCol="0" anchor="t"/>
          <a:lstStyle/>
          <a:p>
            <a:pPr marL="0" indent="0">
              <a:lnSpc>
                <a:spcPts val="5436"/>
              </a:lnSpc>
              <a:buNone/>
            </a:pPr>
            <a:r>
              <a:rPr lang="en-US" sz="4349" b="1" kern="0" spc="-130" dirty="0">
                <a:solidFill>
                  <a:srgbClr val="000000"/>
                </a:solidFill>
                <a:latin typeface="Inter" pitchFamily="34" charset="0"/>
                <a:ea typeface="Inter" pitchFamily="34" charset="-122"/>
                <a:cs typeface="Inter" pitchFamily="34" charset="-120"/>
              </a:rPr>
              <a:t>Model Classification Report</a:t>
            </a:r>
            <a:endParaRPr lang="en-US" sz="4349" dirty="0"/>
          </a:p>
        </p:txBody>
      </p:sp>
      <p:sp>
        <p:nvSpPr>
          <p:cNvPr id="6" name="Shape 3"/>
          <p:cNvSpPr/>
          <p:nvPr/>
        </p:nvSpPr>
        <p:spPr>
          <a:xfrm>
            <a:off x="1281589" y="4393883"/>
            <a:ext cx="12067223" cy="2622947"/>
          </a:xfrm>
          <a:prstGeom prst="roundRect">
            <a:avLst>
              <a:gd name="adj" fmla="val 3790"/>
            </a:avLst>
          </a:prstGeom>
          <a:noFill/>
          <a:ln w="7620">
            <a:solidFill>
              <a:srgbClr val="000000">
                <a:alpha val="8000"/>
              </a:srgbClr>
            </a:solidFill>
            <a:prstDash val="solid"/>
          </a:ln>
        </p:spPr>
        <p:txBody>
          <a:bodyPr/>
          <a:lstStyle/>
          <a:p>
            <a:endParaRPr lang="en-IN"/>
          </a:p>
        </p:txBody>
      </p:sp>
      <p:sp>
        <p:nvSpPr>
          <p:cNvPr id="7" name="Shape 4"/>
          <p:cNvSpPr/>
          <p:nvPr/>
        </p:nvSpPr>
        <p:spPr>
          <a:xfrm>
            <a:off x="1289209" y="4401503"/>
            <a:ext cx="12051983" cy="633651"/>
          </a:xfrm>
          <a:prstGeom prst="rect">
            <a:avLst/>
          </a:prstGeom>
          <a:solidFill>
            <a:srgbClr val="FFFFFF">
              <a:alpha val="4000"/>
            </a:srgbClr>
          </a:solidFill>
          <a:ln/>
        </p:spPr>
        <p:txBody>
          <a:bodyPr/>
          <a:lstStyle/>
          <a:p>
            <a:endParaRPr lang="en-IN"/>
          </a:p>
        </p:txBody>
      </p:sp>
      <p:sp>
        <p:nvSpPr>
          <p:cNvPr id="8" name="Text 5"/>
          <p:cNvSpPr/>
          <p:nvPr/>
        </p:nvSpPr>
        <p:spPr>
          <a:xfrm>
            <a:off x="1510070" y="4541639"/>
            <a:ext cx="2567464" cy="353378"/>
          </a:xfrm>
          <a:prstGeom prst="rect">
            <a:avLst/>
          </a:prstGeom>
          <a:noFill/>
          <a:ln/>
        </p:spPr>
        <p:txBody>
          <a:bodyPr wrap="none" rtlCol="0" anchor="t"/>
          <a:lstStyle/>
          <a:p>
            <a:pPr marL="0" indent="0">
              <a:lnSpc>
                <a:spcPts val="2783"/>
              </a:lnSpc>
              <a:buNone/>
            </a:pPr>
            <a:endParaRPr lang="en-US" sz="1739" dirty="0"/>
          </a:p>
        </p:txBody>
      </p:sp>
      <p:sp>
        <p:nvSpPr>
          <p:cNvPr id="9" name="Text 6"/>
          <p:cNvSpPr/>
          <p:nvPr/>
        </p:nvSpPr>
        <p:spPr>
          <a:xfrm>
            <a:off x="4526875" y="4541639"/>
            <a:ext cx="2563654" cy="353378"/>
          </a:xfrm>
          <a:prstGeom prst="rect">
            <a:avLst/>
          </a:prstGeom>
          <a:noFill/>
          <a:ln/>
        </p:spPr>
        <p:txBody>
          <a:bodyPr wrap="non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Precision</a:t>
            </a:r>
            <a:endParaRPr lang="en-US" sz="1739" dirty="0"/>
          </a:p>
        </p:txBody>
      </p:sp>
      <p:sp>
        <p:nvSpPr>
          <p:cNvPr id="10" name="Text 7"/>
          <p:cNvSpPr/>
          <p:nvPr/>
        </p:nvSpPr>
        <p:spPr>
          <a:xfrm>
            <a:off x="7539871" y="4541639"/>
            <a:ext cx="2563654" cy="353378"/>
          </a:xfrm>
          <a:prstGeom prst="rect">
            <a:avLst/>
          </a:prstGeom>
          <a:noFill/>
          <a:ln/>
        </p:spPr>
        <p:txBody>
          <a:bodyPr wrap="non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Recall</a:t>
            </a:r>
            <a:endParaRPr lang="en-US" sz="1739" dirty="0"/>
          </a:p>
        </p:txBody>
      </p:sp>
      <p:sp>
        <p:nvSpPr>
          <p:cNvPr id="11" name="Text 8"/>
          <p:cNvSpPr/>
          <p:nvPr/>
        </p:nvSpPr>
        <p:spPr>
          <a:xfrm>
            <a:off x="10552867" y="4541639"/>
            <a:ext cx="2567464" cy="353378"/>
          </a:xfrm>
          <a:prstGeom prst="rect">
            <a:avLst/>
          </a:prstGeom>
          <a:noFill/>
          <a:ln/>
        </p:spPr>
        <p:txBody>
          <a:bodyPr wrap="non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F1-Score</a:t>
            </a:r>
            <a:endParaRPr lang="en-US" sz="1739" dirty="0"/>
          </a:p>
        </p:txBody>
      </p:sp>
      <p:sp>
        <p:nvSpPr>
          <p:cNvPr id="12" name="Shape 9"/>
          <p:cNvSpPr/>
          <p:nvPr/>
        </p:nvSpPr>
        <p:spPr>
          <a:xfrm>
            <a:off x="1289209" y="5035153"/>
            <a:ext cx="12051983" cy="987028"/>
          </a:xfrm>
          <a:prstGeom prst="rect">
            <a:avLst/>
          </a:prstGeom>
          <a:solidFill>
            <a:srgbClr val="000000">
              <a:alpha val="4000"/>
            </a:srgbClr>
          </a:solidFill>
          <a:ln/>
        </p:spPr>
        <p:txBody>
          <a:bodyPr/>
          <a:lstStyle/>
          <a:p>
            <a:endParaRPr lang="en-IN"/>
          </a:p>
        </p:txBody>
      </p:sp>
      <p:sp>
        <p:nvSpPr>
          <p:cNvPr id="13" name="Text 10"/>
          <p:cNvSpPr/>
          <p:nvPr/>
        </p:nvSpPr>
        <p:spPr>
          <a:xfrm>
            <a:off x="1510070" y="5175290"/>
            <a:ext cx="2567464" cy="706755"/>
          </a:xfrm>
          <a:prstGeom prst="rect">
            <a:avLst/>
          </a:prstGeom>
          <a:noFill/>
          <a:ln/>
        </p:spPr>
        <p:txBody>
          <a:bodyPr wrap="squar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Batsman Less Than Scoring 30 Runs</a:t>
            </a:r>
            <a:endParaRPr lang="en-US" sz="1739" dirty="0"/>
          </a:p>
        </p:txBody>
      </p:sp>
      <p:sp>
        <p:nvSpPr>
          <p:cNvPr id="14" name="Text 11"/>
          <p:cNvSpPr/>
          <p:nvPr/>
        </p:nvSpPr>
        <p:spPr>
          <a:xfrm>
            <a:off x="4526875" y="5175290"/>
            <a:ext cx="2563654" cy="353378"/>
          </a:xfrm>
          <a:prstGeom prst="rect">
            <a:avLst/>
          </a:prstGeom>
          <a:noFill/>
          <a:ln/>
        </p:spPr>
        <p:txBody>
          <a:bodyPr wrap="non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0.91</a:t>
            </a:r>
            <a:endParaRPr lang="en-US" sz="1739" dirty="0"/>
          </a:p>
        </p:txBody>
      </p:sp>
      <p:sp>
        <p:nvSpPr>
          <p:cNvPr id="15" name="Text 12"/>
          <p:cNvSpPr/>
          <p:nvPr/>
        </p:nvSpPr>
        <p:spPr>
          <a:xfrm>
            <a:off x="7539871" y="5175290"/>
            <a:ext cx="2563654" cy="353378"/>
          </a:xfrm>
          <a:prstGeom prst="rect">
            <a:avLst/>
          </a:prstGeom>
          <a:noFill/>
          <a:ln/>
        </p:spPr>
        <p:txBody>
          <a:bodyPr wrap="non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0.92</a:t>
            </a:r>
            <a:endParaRPr lang="en-US" sz="1739" dirty="0"/>
          </a:p>
        </p:txBody>
      </p:sp>
      <p:sp>
        <p:nvSpPr>
          <p:cNvPr id="16" name="Text 13"/>
          <p:cNvSpPr/>
          <p:nvPr/>
        </p:nvSpPr>
        <p:spPr>
          <a:xfrm>
            <a:off x="10552867" y="5175290"/>
            <a:ext cx="2567464" cy="353378"/>
          </a:xfrm>
          <a:prstGeom prst="rect">
            <a:avLst/>
          </a:prstGeom>
          <a:noFill/>
          <a:ln/>
        </p:spPr>
        <p:txBody>
          <a:bodyPr wrap="non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0.91</a:t>
            </a:r>
            <a:endParaRPr lang="en-US" sz="1739" dirty="0"/>
          </a:p>
        </p:txBody>
      </p:sp>
      <p:sp>
        <p:nvSpPr>
          <p:cNvPr id="17" name="Shape 14"/>
          <p:cNvSpPr/>
          <p:nvPr/>
        </p:nvSpPr>
        <p:spPr>
          <a:xfrm>
            <a:off x="1289209" y="6022181"/>
            <a:ext cx="12051983" cy="987028"/>
          </a:xfrm>
          <a:prstGeom prst="rect">
            <a:avLst/>
          </a:prstGeom>
          <a:solidFill>
            <a:srgbClr val="FFFFFF">
              <a:alpha val="4000"/>
            </a:srgbClr>
          </a:solidFill>
          <a:ln/>
        </p:spPr>
        <p:txBody>
          <a:bodyPr/>
          <a:lstStyle/>
          <a:p>
            <a:endParaRPr lang="en-IN"/>
          </a:p>
        </p:txBody>
      </p:sp>
      <p:sp>
        <p:nvSpPr>
          <p:cNvPr id="18" name="Text 15"/>
          <p:cNvSpPr/>
          <p:nvPr/>
        </p:nvSpPr>
        <p:spPr>
          <a:xfrm>
            <a:off x="1510070" y="6162318"/>
            <a:ext cx="2567464" cy="706755"/>
          </a:xfrm>
          <a:prstGeom prst="rect">
            <a:avLst/>
          </a:prstGeom>
          <a:noFill/>
          <a:ln/>
        </p:spPr>
        <p:txBody>
          <a:bodyPr wrap="squar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Batsman Scoring More Than 30 Runs</a:t>
            </a:r>
            <a:endParaRPr lang="en-US" sz="1739" dirty="0"/>
          </a:p>
        </p:txBody>
      </p:sp>
      <p:sp>
        <p:nvSpPr>
          <p:cNvPr id="19" name="Text 16"/>
          <p:cNvSpPr/>
          <p:nvPr/>
        </p:nvSpPr>
        <p:spPr>
          <a:xfrm>
            <a:off x="4526875" y="6162318"/>
            <a:ext cx="2563654" cy="353378"/>
          </a:xfrm>
          <a:prstGeom prst="rect">
            <a:avLst/>
          </a:prstGeom>
          <a:noFill/>
          <a:ln/>
        </p:spPr>
        <p:txBody>
          <a:bodyPr wrap="non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0.67</a:t>
            </a:r>
            <a:endParaRPr lang="en-US" sz="1739" dirty="0"/>
          </a:p>
        </p:txBody>
      </p:sp>
      <p:sp>
        <p:nvSpPr>
          <p:cNvPr id="20" name="Text 17"/>
          <p:cNvSpPr/>
          <p:nvPr/>
        </p:nvSpPr>
        <p:spPr>
          <a:xfrm>
            <a:off x="7539871" y="6162318"/>
            <a:ext cx="2563654" cy="353378"/>
          </a:xfrm>
          <a:prstGeom prst="rect">
            <a:avLst/>
          </a:prstGeom>
          <a:noFill/>
          <a:ln/>
        </p:spPr>
        <p:txBody>
          <a:bodyPr wrap="non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0.64</a:t>
            </a:r>
            <a:endParaRPr lang="en-US" sz="1739" dirty="0"/>
          </a:p>
        </p:txBody>
      </p:sp>
      <p:sp>
        <p:nvSpPr>
          <p:cNvPr id="21" name="Text 18"/>
          <p:cNvSpPr/>
          <p:nvPr/>
        </p:nvSpPr>
        <p:spPr>
          <a:xfrm>
            <a:off x="10552867" y="6162318"/>
            <a:ext cx="2567464" cy="353378"/>
          </a:xfrm>
          <a:prstGeom prst="rect">
            <a:avLst/>
          </a:prstGeom>
          <a:noFill/>
          <a:ln/>
        </p:spPr>
        <p:txBody>
          <a:bodyPr wrap="non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0.65</a:t>
            </a:r>
            <a:endParaRPr lang="en-US" sz="1739" dirty="0"/>
          </a:p>
        </p:txBody>
      </p:sp>
      <p:sp>
        <p:nvSpPr>
          <p:cNvPr id="22" name="Text 19"/>
          <p:cNvSpPr/>
          <p:nvPr/>
        </p:nvSpPr>
        <p:spPr>
          <a:xfrm>
            <a:off x="1281589" y="7265313"/>
            <a:ext cx="12067223" cy="353378"/>
          </a:xfrm>
          <a:prstGeom prst="rect">
            <a:avLst/>
          </a:prstGeom>
          <a:noFill/>
          <a:ln/>
        </p:spPr>
        <p:txBody>
          <a:bodyPr wrap="non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The model's classification report shows performance, with an </a:t>
            </a:r>
            <a:r>
              <a:rPr lang="en-US" sz="1739" b="1" kern="0" spc="-35" dirty="0">
                <a:solidFill>
                  <a:srgbClr val="272525"/>
                </a:solidFill>
                <a:latin typeface="Inter" pitchFamily="34" charset="0"/>
                <a:ea typeface="Inter" pitchFamily="34" charset="-122"/>
                <a:cs typeface="Inter" pitchFamily="34" charset="-120"/>
              </a:rPr>
              <a:t>accuracy of 86% and a balanced F1-score of 0.78</a:t>
            </a:r>
            <a:r>
              <a:rPr lang="en-US" sz="1739" kern="0" spc="-35" dirty="0">
                <a:solidFill>
                  <a:srgbClr val="272525"/>
                </a:solidFill>
                <a:latin typeface="Inter" pitchFamily="34" charset="0"/>
                <a:ea typeface="Inter" pitchFamily="34" charset="-122"/>
                <a:cs typeface="Inter" pitchFamily="34" charset="-120"/>
              </a:rPr>
              <a:t>.</a:t>
            </a:r>
            <a:endParaRPr lang="en-US" sz="1739"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IN"/>
          </a:p>
        </p:txBody>
      </p:sp>
      <p:sp>
        <p:nvSpPr>
          <p:cNvPr id="3" name="Shape 1"/>
          <p:cNvSpPr/>
          <p:nvPr/>
        </p:nvSpPr>
        <p:spPr>
          <a:xfrm>
            <a:off x="0" y="0"/>
            <a:ext cx="14630400" cy="9651683"/>
          </a:xfrm>
          <a:prstGeom prst="rect">
            <a:avLst/>
          </a:prstGeom>
          <a:solidFill>
            <a:srgbClr val="FFFFFF"/>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2160270"/>
          </a:xfrm>
          <a:prstGeom prst="rect">
            <a:avLst/>
          </a:prstGeom>
        </p:spPr>
      </p:pic>
      <p:sp>
        <p:nvSpPr>
          <p:cNvPr id="5" name="Text 2"/>
          <p:cNvSpPr/>
          <p:nvPr/>
        </p:nvSpPr>
        <p:spPr>
          <a:xfrm>
            <a:off x="2594967" y="2635448"/>
            <a:ext cx="9440347" cy="1080135"/>
          </a:xfrm>
          <a:prstGeom prst="rect">
            <a:avLst/>
          </a:prstGeom>
          <a:noFill/>
          <a:ln/>
        </p:spPr>
        <p:txBody>
          <a:bodyPr wrap="square" rtlCol="0" anchor="t"/>
          <a:lstStyle/>
          <a:p>
            <a:pPr marL="0" indent="0">
              <a:lnSpc>
                <a:spcPts val="4253"/>
              </a:lnSpc>
              <a:buNone/>
            </a:pPr>
            <a:r>
              <a:rPr lang="en-US" sz="3402" b="1" kern="0" spc="-102" dirty="0">
                <a:solidFill>
                  <a:srgbClr val="000000"/>
                </a:solidFill>
                <a:latin typeface="Inter" pitchFamily="34" charset="0"/>
                <a:ea typeface="Inter" pitchFamily="34" charset="-122"/>
                <a:cs typeface="Inter" pitchFamily="34" charset="-120"/>
              </a:rPr>
              <a:t>Neural Network for Bowler Performance Prediction</a:t>
            </a:r>
            <a:endParaRPr lang="en-US" sz="3402" dirty="0"/>
          </a:p>
        </p:txBody>
      </p:sp>
      <p:pic>
        <p:nvPicPr>
          <p:cNvPr id="6" name="Image 1" descr="preencoded.png"/>
          <p:cNvPicPr>
            <a:picLocks noChangeAspect="1"/>
          </p:cNvPicPr>
          <p:nvPr/>
        </p:nvPicPr>
        <p:blipFill>
          <a:blip r:embed="rId4"/>
          <a:stretch>
            <a:fillRect/>
          </a:stretch>
        </p:blipFill>
        <p:spPr>
          <a:xfrm>
            <a:off x="4572000" y="3515729"/>
            <a:ext cx="4975384" cy="4375844"/>
          </a:xfrm>
          <a:prstGeom prst="rect">
            <a:avLst/>
          </a:prstGeom>
        </p:spPr>
      </p:pic>
      <p:sp>
        <p:nvSpPr>
          <p:cNvPr id="7" name="Text 3"/>
          <p:cNvSpPr/>
          <p:nvPr/>
        </p:nvSpPr>
        <p:spPr>
          <a:xfrm>
            <a:off x="2594967" y="8899922"/>
            <a:ext cx="9440347" cy="276582"/>
          </a:xfrm>
          <a:prstGeom prst="rect">
            <a:avLst/>
          </a:prstGeom>
          <a:noFill/>
          <a:ln/>
        </p:spPr>
        <p:txBody>
          <a:bodyPr wrap="none" rtlCol="0" anchor="t"/>
          <a:lstStyle/>
          <a:p>
            <a:pPr marL="0" indent="0">
              <a:lnSpc>
                <a:spcPts val="2177"/>
              </a:lnSpc>
              <a:buNone/>
            </a:pPr>
            <a:endParaRPr lang="en-US" sz="1361"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IN"/>
          </a:p>
        </p:txBody>
      </p:sp>
      <p:sp>
        <p:nvSpPr>
          <p:cNvPr id="3" name="Shape 1"/>
          <p:cNvSpPr/>
          <p:nvPr/>
        </p:nvSpPr>
        <p:spPr>
          <a:xfrm>
            <a:off x="0" y="0"/>
            <a:ext cx="14630400" cy="8229600"/>
          </a:xfrm>
          <a:prstGeom prst="rect">
            <a:avLst/>
          </a:prstGeom>
          <a:solidFill>
            <a:srgbClr val="FFFFFF"/>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2761298"/>
          </a:xfrm>
          <a:prstGeom prst="rect">
            <a:avLst/>
          </a:prstGeom>
        </p:spPr>
      </p:pic>
      <p:sp>
        <p:nvSpPr>
          <p:cNvPr id="5" name="Text 2"/>
          <p:cNvSpPr/>
          <p:nvPr/>
        </p:nvSpPr>
        <p:spPr>
          <a:xfrm>
            <a:off x="1281589" y="3372207"/>
            <a:ext cx="7026235" cy="690324"/>
          </a:xfrm>
          <a:prstGeom prst="rect">
            <a:avLst/>
          </a:prstGeom>
          <a:noFill/>
          <a:ln/>
        </p:spPr>
        <p:txBody>
          <a:bodyPr wrap="none" rtlCol="0" anchor="t"/>
          <a:lstStyle/>
          <a:p>
            <a:pPr marL="0" indent="0">
              <a:lnSpc>
                <a:spcPts val="5436"/>
              </a:lnSpc>
              <a:buNone/>
            </a:pPr>
            <a:r>
              <a:rPr lang="en-US" sz="4349" b="1" kern="0" spc="-130" dirty="0">
                <a:solidFill>
                  <a:srgbClr val="000000"/>
                </a:solidFill>
                <a:latin typeface="Inter" pitchFamily="34" charset="0"/>
                <a:ea typeface="Inter" pitchFamily="34" charset="-122"/>
                <a:cs typeface="Inter" pitchFamily="34" charset="-120"/>
              </a:rPr>
              <a:t>Model Classification Report</a:t>
            </a:r>
            <a:endParaRPr lang="en-US" sz="4349" dirty="0"/>
          </a:p>
        </p:txBody>
      </p:sp>
      <p:sp>
        <p:nvSpPr>
          <p:cNvPr id="6" name="Shape 3"/>
          <p:cNvSpPr/>
          <p:nvPr/>
        </p:nvSpPr>
        <p:spPr>
          <a:xfrm>
            <a:off x="1281589" y="4393883"/>
            <a:ext cx="12067223" cy="2622947"/>
          </a:xfrm>
          <a:prstGeom prst="roundRect">
            <a:avLst>
              <a:gd name="adj" fmla="val 3790"/>
            </a:avLst>
          </a:prstGeom>
          <a:noFill/>
          <a:ln w="7620">
            <a:solidFill>
              <a:srgbClr val="000000">
                <a:alpha val="8000"/>
              </a:srgbClr>
            </a:solidFill>
            <a:prstDash val="solid"/>
          </a:ln>
        </p:spPr>
        <p:txBody>
          <a:bodyPr/>
          <a:lstStyle/>
          <a:p>
            <a:endParaRPr lang="en-IN"/>
          </a:p>
        </p:txBody>
      </p:sp>
      <p:sp>
        <p:nvSpPr>
          <p:cNvPr id="7" name="Shape 4"/>
          <p:cNvSpPr/>
          <p:nvPr/>
        </p:nvSpPr>
        <p:spPr>
          <a:xfrm>
            <a:off x="1289209" y="4401503"/>
            <a:ext cx="12051983" cy="633651"/>
          </a:xfrm>
          <a:prstGeom prst="rect">
            <a:avLst/>
          </a:prstGeom>
          <a:solidFill>
            <a:srgbClr val="FFFFFF">
              <a:alpha val="4000"/>
            </a:srgbClr>
          </a:solidFill>
          <a:ln/>
        </p:spPr>
        <p:txBody>
          <a:bodyPr/>
          <a:lstStyle/>
          <a:p>
            <a:endParaRPr lang="en-IN"/>
          </a:p>
        </p:txBody>
      </p:sp>
      <p:sp>
        <p:nvSpPr>
          <p:cNvPr id="8" name="Text 5"/>
          <p:cNvSpPr/>
          <p:nvPr/>
        </p:nvSpPr>
        <p:spPr>
          <a:xfrm>
            <a:off x="1510070" y="4541639"/>
            <a:ext cx="2567464" cy="353378"/>
          </a:xfrm>
          <a:prstGeom prst="rect">
            <a:avLst/>
          </a:prstGeom>
          <a:noFill/>
          <a:ln/>
        </p:spPr>
        <p:txBody>
          <a:bodyPr wrap="none" rtlCol="0" anchor="t"/>
          <a:lstStyle/>
          <a:p>
            <a:pPr marL="0" indent="0">
              <a:lnSpc>
                <a:spcPts val="2783"/>
              </a:lnSpc>
              <a:buNone/>
            </a:pPr>
            <a:endParaRPr lang="en-US" sz="1739" dirty="0"/>
          </a:p>
        </p:txBody>
      </p:sp>
      <p:sp>
        <p:nvSpPr>
          <p:cNvPr id="9" name="Text 6"/>
          <p:cNvSpPr/>
          <p:nvPr/>
        </p:nvSpPr>
        <p:spPr>
          <a:xfrm>
            <a:off x="4526875" y="4541639"/>
            <a:ext cx="2563654" cy="353378"/>
          </a:xfrm>
          <a:prstGeom prst="rect">
            <a:avLst/>
          </a:prstGeom>
          <a:noFill/>
          <a:ln/>
        </p:spPr>
        <p:txBody>
          <a:bodyPr wrap="non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Precision</a:t>
            </a:r>
            <a:endParaRPr lang="en-US" sz="1739" dirty="0"/>
          </a:p>
        </p:txBody>
      </p:sp>
      <p:sp>
        <p:nvSpPr>
          <p:cNvPr id="10" name="Text 7"/>
          <p:cNvSpPr/>
          <p:nvPr/>
        </p:nvSpPr>
        <p:spPr>
          <a:xfrm>
            <a:off x="7539871" y="4541639"/>
            <a:ext cx="2563654" cy="353378"/>
          </a:xfrm>
          <a:prstGeom prst="rect">
            <a:avLst/>
          </a:prstGeom>
          <a:noFill/>
          <a:ln/>
        </p:spPr>
        <p:txBody>
          <a:bodyPr wrap="non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Recall</a:t>
            </a:r>
            <a:endParaRPr lang="en-US" sz="1739" dirty="0"/>
          </a:p>
        </p:txBody>
      </p:sp>
      <p:sp>
        <p:nvSpPr>
          <p:cNvPr id="11" name="Text 8"/>
          <p:cNvSpPr/>
          <p:nvPr/>
        </p:nvSpPr>
        <p:spPr>
          <a:xfrm>
            <a:off x="10552867" y="4541639"/>
            <a:ext cx="2567464" cy="353378"/>
          </a:xfrm>
          <a:prstGeom prst="rect">
            <a:avLst/>
          </a:prstGeom>
          <a:noFill/>
          <a:ln/>
        </p:spPr>
        <p:txBody>
          <a:bodyPr wrap="non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F1-Score</a:t>
            </a:r>
            <a:endParaRPr lang="en-US" sz="1739" dirty="0"/>
          </a:p>
        </p:txBody>
      </p:sp>
      <p:sp>
        <p:nvSpPr>
          <p:cNvPr id="12" name="Shape 9"/>
          <p:cNvSpPr/>
          <p:nvPr/>
        </p:nvSpPr>
        <p:spPr>
          <a:xfrm>
            <a:off x="1289209" y="5035153"/>
            <a:ext cx="12051983" cy="987028"/>
          </a:xfrm>
          <a:prstGeom prst="rect">
            <a:avLst/>
          </a:prstGeom>
          <a:solidFill>
            <a:srgbClr val="000000">
              <a:alpha val="4000"/>
            </a:srgbClr>
          </a:solidFill>
          <a:ln/>
        </p:spPr>
        <p:txBody>
          <a:bodyPr/>
          <a:lstStyle/>
          <a:p>
            <a:endParaRPr lang="en-IN"/>
          </a:p>
        </p:txBody>
      </p:sp>
      <p:sp>
        <p:nvSpPr>
          <p:cNvPr id="13" name="Text 10"/>
          <p:cNvSpPr/>
          <p:nvPr/>
        </p:nvSpPr>
        <p:spPr>
          <a:xfrm>
            <a:off x="1510070" y="5175290"/>
            <a:ext cx="2567464" cy="706755"/>
          </a:xfrm>
          <a:prstGeom prst="rect">
            <a:avLst/>
          </a:prstGeom>
          <a:noFill/>
          <a:ln/>
        </p:spPr>
        <p:txBody>
          <a:bodyPr wrap="squar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Bowler taking no wickets</a:t>
            </a:r>
            <a:endParaRPr lang="en-US" sz="1739" dirty="0"/>
          </a:p>
        </p:txBody>
      </p:sp>
      <p:sp>
        <p:nvSpPr>
          <p:cNvPr id="14" name="Text 11"/>
          <p:cNvSpPr/>
          <p:nvPr/>
        </p:nvSpPr>
        <p:spPr>
          <a:xfrm>
            <a:off x="4526875" y="5175290"/>
            <a:ext cx="2563654" cy="353378"/>
          </a:xfrm>
          <a:prstGeom prst="rect">
            <a:avLst/>
          </a:prstGeom>
          <a:noFill/>
          <a:ln/>
        </p:spPr>
        <p:txBody>
          <a:bodyPr wrap="non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0.42</a:t>
            </a:r>
            <a:endParaRPr lang="en-US" sz="1739" dirty="0"/>
          </a:p>
        </p:txBody>
      </p:sp>
      <p:sp>
        <p:nvSpPr>
          <p:cNvPr id="15" name="Text 12"/>
          <p:cNvSpPr/>
          <p:nvPr/>
        </p:nvSpPr>
        <p:spPr>
          <a:xfrm>
            <a:off x="7539871" y="5175290"/>
            <a:ext cx="2563654" cy="353378"/>
          </a:xfrm>
          <a:prstGeom prst="rect">
            <a:avLst/>
          </a:prstGeom>
          <a:noFill/>
          <a:ln/>
        </p:spPr>
        <p:txBody>
          <a:bodyPr wrap="non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0.40</a:t>
            </a:r>
            <a:endParaRPr lang="en-US" sz="1739" dirty="0"/>
          </a:p>
        </p:txBody>
      </p:sp>
      <p:sp>
        <p:nvSpPr>
          <p:cNvPr id="16" name="Text 13"/>
          <p:cNvSpPr/>
          <p:nvPr/>
        </p:nvSpPr>
        <p:spPr>
          <a:xfrm>
            <a:off x="10552867" y="5175290"/>
            <a:ext cx="2567464" cy="353378"/>
          </a:xfrm>
          <a:prstGeom prst="rect">
            <a:avLst/>
          </a:prstGeom>
          <a:noFill/>
          <a:ln/>
        </p:spPr>
        <p:txBody>
          <a:bodyPr wrap="non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0.41</a:t>
            </a:r>
            <a:endParaRPr lang="en-US" sz="1739" dirty="0"/>
          </a:p>
        </p:txBody>
      </p:sp>
      <p:sp>
        <p:nvSpPr>
          <p:cNvPr id="17" name="Shape 14"/>
          <p:cNvSpPr/>
          <p:nvPr/>
        </p:nvSpPr>
        <p:spPr>
          <a:xfrm>
            <a:off x="1289209" y="6022181"/>
            <a:ext cx="12051983" cy="987028"/>
          </a:xfrm>
          <a:prstGeom prst="rect">
            <a:avLst/>
          </a:prstGeom>
          <a:solidFill>
            <a:srgbClr val="FFFFFF">
              <a:alpha val="4000"/>
            </a:srgbClr>
          </a:solidFill>
          <a:ln/>
        </p:spPr>
        <p:txBody>
          <a:bodyPr/>
          <a:lstStyle/>
          <a:p>
            <a:endParaRPr lang="en-IN"/>
          </a:p>
        </p:txBody>
      </p:sp>
      <p:sp>
        <p:nvSpPr>
          <p:cNvPr id="18" name="Text 15"/>
          <p:cNvSpPr/>
          <p:nvPr/>
        </p:nvSpPr>
        <p:spPr>
          <a:xfrm>
            <a:off x="1510070" y="6162318"/>
            <a:ext cx="2567464" cy="706755"/>
          </a:xfrm>
          <a:prstGeom prst="rect">
            <a:avLst/>
          </a:prstGeom>
          <a:noFill/>
          <a:ln/>
        </p:spPr>
        <p:txBody>
          <a:bodyPr wrap="squar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Bowler taking at least 1 wicket</a:t>
            </a:r>
            <a:endParaRPr lang="en-US" sz="1739" dirty="0"/>
          </a:p>
        </p:txBody>
      </p:sp>
      <p:sp>
        <p:nvSpPr>
          <p:cNvPr id="19" name="Text 16"/>
          <p:cNvSpPr/>
          <p:nvPr/>
        </p:nvSpPr>
        <p:spPr>
          <a:xfrm>
            <a:off x="4526875" y="6162318"/>
            <a:ext cx="2563654" cy="353378"/>
          </a:xfrm>
          <a:prstGeom prst="rect">
            <a:avLst/>
          </a:prstGeom>
          <a:noFill/>
          <a:ln/>
        </p:spPr>
        <p:txBody>
          <a:bodyPr wrap="non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0.52</a:t>
            </a:r>
            <a:endParaRPr lang="en-US" sz="1739" dirty="0"/>
          </a:p>
        </p:txBody>
      </p:sp>
      <p:sp>
        <p:nvSpPr>
          <p:cNvPr id="20" name="Text 17"/>
          <p:cNvSpPr/>
          <p:nvPr/>
        </p:nvSpPr>
        <p:spPr>
          <a:xfrm>
            <a:off x="7539871" y="6162318"/>
            <a:ext cx="2563654" cy="353378"/>
          </a:xfrm>
          <a:prstGeom prst="rect">
            <a:avLst/>
          </a:prstGeom>
          <a:noFill/>
          <a:ln/>
        </p:spPr>
        <p:txBody>
          <a:bodyPr wrap="non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0.55</a:t>
            </a:r>
            <a:endParaRPr lang="en-US" sz="1739" dirty="0"/>
          </a:p>
        </p:txBody>
      </p:sp>
      <p:sp>
        <p:nvSpPr>
          <p:cNvPr id="21" name="Text 18"/>
          <p:cNvSpPr/>
          <p:nvPr/>
        </p:nvSpPr>
        <p:spPr>
          <a:xfrm>
            <a:off x="10552867" y="6162318"/>
            <a:ext cx="2567464" cy="353378"/>
          </a:xfrm>
          <a:prstGeom prst="rect">
            <a:avLst/>
          </a:prstGeom>
          <a:noFill/>
          <a:ln/>
        </p:spPr>
        <p:txBody>
          <a:bodyPr wrap="non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0.54</a:t>
            </a:r>
            <a:endParaRPr lang="en-US" sz="1739" dirty="0"/>
          </a:p>
        </p:txBody>
      </p:sp>
      <p:sp>
        <p:nvSpPr>
          <p:cNvPr id="22" name="Text 19"/>
          <p:cNvSpPr/>
          <p:nvPr/>
        </p:nvSpPr>
        <p:spPr>
          <a:xfrm>
            <a:off x="1281589" y="7265313"/>
            <a:ext cx="12067223" cy="353378"/>
          </a:xfrm>
          <a:prstGeom prst="rect">
            <a:avLst/>
          </a:prstGeom>
          <a:noFill/>
          <a:ln/>
        </p:spPr>
        <p:txBody>
          <a:bodyPr wrap="none" rtlCol="0" anchor="t"/>
          <a:lstStyle/>
          <a:p>
            <a:pPr marL="0" indent="0">
              <a:lnSpc>
                <a:spcPts val="2783"/>
              </a:lnSpc>
              <a:buNone/>
            </a:pPr>
            <a:r>
              <a:rPr lang="en-US" sz="1739" kern="0" spc="-35" dirty="0">
                <a:solidFill>
                  <a:srgbClr val="272525"/>
                </a:solidFill>
                <a:latin typeface="Inter" pitchFamily="34" charset="0"/>
                <a:ea typeface="Inter" pitchFamily="34" charset="-122"/>
                <a:cs typeface="Inter" pitchFamily="34" charset="-120"/>
              </a:rPr>
              <a:t>The model's classification report shows performance, with an </a:t>
            </a:r>
            <a:r>
              <a:rPr lang="en-US" sz="1739" b="1" kern="0" spc="-35" dirty="0">
                <a:solidFill>
                  <a:srgbClr val="272525"/>
                </a:solidFill>
                <a:latin typeface="Inter" pitchFamily="34" charset="0"/>
                <a:ea typeface="Inter" pitchFamily="34" charset="-122"/>
                <a:cs typeface="Inter" pitchFamily="34" charset="-120"/>
              </a:rPr>
              <a:t>accuracy of 48% and a balanced F1-score of 0.47</a:t>
            </a:r>
            <a:r>
              <a:rPr lang="en-US" sz="1739" kern="0" spc="-35" dirty="0">
                <a:solidFill>
                  <a:srgbClr val="272525"/>
                </a:solidFill>
                <a:latin typeface="Inter" pitchFamily="34" charset="0"/>
                <a:ea typeface="Inter" pitchFamily="34" charset="-122"/>
                <a:cs typeface="Inter" pitchFamily="34" charset="-120"/>
              </a:rPr>
              <a:t>.</a:t>
            </a:r>
            <a:endParaRPr lang="en-US" sz="1739"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IN"/>
          </a:p>
        </p:txBody>
      </p:sp>
      <p:sp>
        <p:nvSpPr>
          <p:cNvPr id="3" name="Shape 1"/>
          <p:cNvSpPr/>
          <p:nvPr/>
        </p:nvSpPr>
        <p:spPr>
          <a:xfrm>
            <a:off x="0" y="0"/>
            <a:ext cx="14630400" cy="8229600"/>
          </a:xfrm>
          <a:prstGeom prst="rect">
            <a:avLst/>
          </a:prstGeom>
          <a:solidFill>
            <a:srgbClr val="FFFFFF"/>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864037" y="1186577"/>
            <a:ext cx="9244727" cy="1543050"/>
          </a:xfrm>
          <a:prstGeom prst="rect">
            <a:avLst/>
          </a:prstGeom>
          <a:noFill/>
          <a:ln/>
        </p:spPr>
        <p:txBody>
          <a:bodyPr wrap="square" rtlCol="0" anchor="t"/>
          <a:lstStyle/>
          <a:p>
            <a:pPr marL="0" indent="0">
              <a:lnSpc>
                <a:spcPts val="6075"/>
              </a:lnSpc>
              <a:buNone/>
            </a:pPr>
            <a:r>
              <a:rPr lang="en-US" sz="4860" b="1" kern="0" spc="-146" dirty="0">
                <a:solidFill>
                  <a:srgbClr val="000000"/>
                </a:solidFill>
                <a:latin typeface="Inter" pitchFamily="34" charset="0"/>
                <a:ea typeface="Inter" pitchFamily="34" charset="-122"/>
                <a:cs typeface="Inter" pitchFamily="34" charset="-120"/>
              </a:rPr>
              <a:t>Conclusion and Future Directions</a:t>
            </a:r>
            <a:endParaRPr lang="en-US" sz="4860" dirty="0"/>
          </a:p>
        </p:txBody>
      </p:sp>
      <p:sp>
        <p:nvSpPr>
          <p:cNvPr id="6" name="Shape 3"/>
          <p:cNvSpPr/>
          <p:nvPr/>
        </p:nvSpPr>
        <p:spPr>
          <a:xfrm>
            <a:off x="864037" y="3099911"/>
            <a:ext cx="4499015" cy="2243138"/>
          </a:xfrm>
          <a:prstGeom prst="roundRect">
            <a:avLst>
              <a:gd name="adj" fmla="val 4953"/>
            </a:avLst>
          </a:prstGeom>
          <a:solidFill>
            <a:srgbClr val="DADBF1"/>
          </a:solidFill>
          <a:ln w="15240">
            <a:solidFill>
              <a:srgbClr val="C0C1D7"/>
            </a:solidFill>
            <a:prstDash val="solid"/>
          </a:ln>
        </p:spPr>
        <p:txBody>
          <a:bodyPr/>
          <a:lstStyle/>
          <a:p>
            <a:endParaRPr lang="en-IN"/>
          </a:p>
        </p:txBody>
      </p:sp>
      <p:sp>
        <p:nvSpPr>
          <p:cNvPr id="7" name="Text 4"/>
          <p:cNvSpPr/>
          <p:nvPr/>
        </p:nvSpPr>
        <p:spPr>
          <a:xfrm>
            <a:off x="1126093" y="3361968"/>
            <a:ext cx="3086100" cy="385763"/>
          </a:xfrm>
          <a:prstGeom prst="rect">
            <a:avLst/>
          </a:prstGeom>
          <a:noFill/>
          <a:ln/>
        </p:spPr>
        <p:txBody>
          <a:bodyPr wrap="none" rtlCol="0" anchor="t"/>
          <a:lstStyle/>
          <a:p>
            <a:pPr marL="0" indent="0">
              <a:lnSpc>
                <a:spcPts val="3038"/>
              </a:lnSpc>
              <a:buNone/>
            </a:pPr>
            <a:r>
              <a:rPr lang="en-US" sz="2430" b="1" kern="0" spc="-73" dirty="0">
                <a:solidFill>
                  <a:srgbClr val="272525"/>
                </a:solidFill>
                <a:latin typeface="Inter" pitchFamily="34" charset="0"/>
                <a:ea typeface="Inter" pitchFamily="34" charset="-122"/>
                <a:cs typeface="Inter" pitchFamily="34" charset="-120"/>
              </a:rPr>
              <a:t>Key Takeaways</a:t>
            </a:r>
            <a:endParaRPr lang="en-US" sz="2430" dirty="0"/>
          </a:p>
        </p:txBody>
      </p:sp>
      <p:sp>
        <p:nvSpPr>
          <p:cNvPr id="8" name="Text 5"/>
          <p:cNvSpPr/>
          <p:nvPr/>
        </p:nvSpPr>
        <p:spPr>
          <a:xfrm>
            <a:off x="1126093" y="3895844"/>
            <a:ext cx="3974902" cy="1185148"/>
          </a:xfrm>
          <a:prstGeom prst="rect">
            <a:avLst/>
          </a:prstGeom>
          <a:noFill/>
          <a:ln/>
        </p:spPr>
        <p:txBody>
          <a:bodyPr wrap="square" rtlCol="0" anchor="t"/>
          <a:lstStyle/>
          <a:p>
            <a:pPr marL="0" indent="0">
              <a:lnSpc>
                <a:spcPts val="3110"/>
              </a:lnSpc>
              <a:buNone/>
            </a:pPr>
            <a:r>
              <a:rPr lang="en-US" sz="1944" kern="0" spc="-39" dirty="0">
                <a:solidFill>
                  <a:srgbClr val="272525"/>
                </a:solidFill>
                <a:latin typeface="Inter" pitchFamily="34" charset="0"/>
                <a:ea typeface="Inter" pitchFamily="34" charset="-122"/>
                <a:cs typeface="Inter" pitchFamily="34" charset="-120"/>
              </a:rPr>
              <a:t>Machine learning can significantly enhance player selection and performance forecasting</a:t>
            </a:r>
            <a:endParaRPr lang="en-US" sz="1944" dirty="0"/>
          </a:p>
        </p:txBody>
      </p:sp>
      <p:sp>
        <p:nvSpPr>
          <p:cNvPr id="9" name="Shape 6"/>
          <p:cNvSpPr/>
          <p:nvPr/>
        </p:nvSpPr>
        <p:spPr>
          <a:xfrm>
            <a:off x="5609868" y="3099911"/>
            <a:ext cx="4499015" cy="2243138"/>
          </a:xfrm>
          <a:prstGeom prst="roundRect">
            <a:avLst>
              <a:gd name="adj" fmla="val 4953"/>
            </a:avLst>
          </a:prstGeom>
          <a:solidFill>
            <a:srgbClr val="DADBF1"/>
          </a:solidFill>
          <a:ln w="15240">
            <a:solidFill>
              <a:srgbClr val="C0C1D7"/>
            </a:solidFill>
            <a:prstDash val="solid"/>
          </a:ln>
        </p:spPr>
        <p:txBody>
          <a:bodyPr/>
          <a:lstStyle/>
          <a:p>
            <a:endParaRPr lang="en-IN"/>
          </a:p>
        </p:txBody>
      </p:sp>
      <p:sp>
        <p:nvSpPr>
          <p:cNvPr id="10" name="Text 7"/>
          <p:cNvSpPr/>
          <p:nvPr/>
        </p:nvSpPr>
        <p:spPr>
          <a:xfrm>
            <a:off x="5871924" y="3361968"/>
            <a:ext cx="3389352" cy="385763"/>
          </a:xfrm>
          <a:prstGeom prst="rect">
            <a:avLst/>
          </a:prstGeom>
          <a:noFill/>
          <a:ln/>
        </p:spPr>
        <p:txBody>
          <a:bodyPr wrap="none" rtlCol="0" anchor="t"/>
          <a:lstStyle/>
          <a:p>
            <a:pPr marL="0" indent="0">
              <a:lnSpc>
                <a:spcPts val="3038"/>
              </a:lnSpc>
              <a:buNone/>
            </a:pPr>
            <a:r>
              <a:rPr lang="en-US" sz="2430" b="1" kern="0" spc="-73" dirty="0">
                <a:solidFill>
                  <a:srgbClr val="272525"/>
                </a:solidFill>
                <a:latin typeface="Inter" pitchFamily="34" charset="0"/>
                <a:ea typeface="Inter" pitchFamily="34" charset="-122"/>
                <a:cs typeface="Inter" pitchFamily="34" charset="-120"/>
              </a:rPr>
              <a:t>Potential Improvements</a:t>
            </a:r>
            <a:endParaRPr lang="en-US" sz="2430" dirty="0"/>
          </a:p>
        </p:txBody>
      </p:sp>
      <p:sp>
        <p:nvSpPr>
          <p:cNvPr id="11" name="Text 8"/>
          <p:cNvSpPr/>
          <p:nvPr/>
        </p:nvSpPr>
        <p:spPr>
          <a:xfrm>
            <a:off x="5871924" y="3895844"/>
            <a:ext cx="3974902" cy="1185148"/>
          </a:xfrm>
          <a:prstGeom prst="rect">
            <a:avLst/>
          </a:prstGeom>
          <a:noFill/>
          <a:ln/>
        </p:spPr>
        <p:txBody>
          <a:bodyPr wrap="square" rtlCol="0" anchor="t"/>
          <a:lstStyle/>
          <a:p>
            <a:pPr marL="0" indent="0">
              <a:lnSpc>
                <a:spcPts val="3110"/>
              </a:lnSpc>
              <a:buNone/>
            </a:pPr>
            <a:r>
              <a:rPr lang="en-US" sz="1944" kern="0" spc="-39" dirty="0">
                <a:solidFill>
                  <a:srgbClr val="272525"/>
                </a:solidFill>
                <a:latin typeface="Inter" pitchFamily="34" charset="0"/>
                <a:ea typeface="Inter" pitchFamily="34" charset="-122"/>
                <a:cs typeface="Inter" pitchFamily="34" charset="-120"/>
              </a:rPr>
              <a:t>Incorporating more player and match context, real-time data, and advanced techniques</a:t>
            </a:r>
            <a:endParaRPr lang="en-US" sz="1944" dirty="0"/>
          </a:p>
        </p:txBody>
      </p:sp>
      <p:sp>
        <p:nvSpPr>
          <p:cNvPr id="12" name="Shape 9"/>
          <p:cNvSpPr/>
          <p:nvPr/>
        </p:nvSpPr>
        <p:spPr>
          <a:xfrm>
            <a:off x="864037" y="5589865"/>
            <a:ext cx="9244727" cy="1453039"/>
          </a:xfrm>
          <a:prstGeom prst="roundRect">
            <a:avLst>
              <a:gd name="adj" fmla="val 7646"/>
            </a:avLst>
          </a:prstGeom>
          <a:solidFill>
            <a:srgbClr val="DADBF1"/>
          </a:solidFill>
          <a:ln w="15240">
            <a:solidFill>
              <a:srgbClr val="C0C1D7"/>
            </a:solidFill>
            <a:prstDash val="solid"/>
          </a:ln>
        </p:spPr>
        <p:txBody>
          <a:bodyPr/>
          <a:lstStyle/>
          <a:p>
            <a:endParaRPr lang="en-IN"/>
          </a:p>
        </p:txBody>
      </p:sp>
      <p:sp>
        <p:nvSpPr>
          <p:cNvPr id="13" name="Text 10"/>
          <p:cNvSpPr/>
          <p:nvPr/>
        </p:nvSpPr>
        <p:spPr>
          <a:xfrm>
            <a:off x="1126093" y="5851922"/>
            <a:ext cx="3086100" cy="385763"/>
          </a:xfrm>
          <a:prstGeom prst="rect">
            <a:avLst/>
          </a:prstGeom>
          <a:noFill/>
          <a:ln/>
        </p:spPr>
        <p:txBody>
          <a:bodyPr wrap="none" rtlCol="0" anchor="t"/>
          <a:lstStyle/>
          <a:p>
            <a:pPr marL="0" indent="0">
              <a:lnSpc>
                <a:spcPts val="3038"/>
              </a:lnSpc>
              <a:buNone/>
            </a:pPr>
            <a:r>
              <a:rPr lang="en-US" sz="2430" b="1" kern="0" spc="-73" dirty="0">
                <a:solidFill>
                  <a:srgbClr val="272525"/>
                </a:solidFill>
                <a:latin typeface="Inter" pitchFamily="34" charset="0"/>
                <a:ea typeface="Inter" pitchFamily="34" charset="-122"/>
                <a:cs typeface="Inter" pitchFamily="34" charset="-120"/>
              </a:rPr>
              <a:t>Future Applications</a:t>
            </a:r>
            <a:endParaRPr lang="en-US" sz="2430" dirty="0"/>
          </a:p>
        </p:txBody>
      </p:sp>
      <p:sp>
        <p:nvSpPr>
          <p:cNvPr id="14" name="Text 11"/>
          <p:cNvSpPr/>
          <p:nvPr/>
        </p:nvSpPr>
        <p:spPr>
          <a:xfrm>
            <a:off x="1126093" y="6385798"/>
            <a:ext cx="8720614" cy="395049"/>
          </a:xfrm>
          <a:prstGeom prst="rect">
            <a:avLst/>
          </a:prstGeom>
          <a:noFill/>
          <a:ln/>
        </p:spPr>
        <p:txBody>
          <a:bodyPr wrap="none" rtlCol="0" anchor="t"/>
          <a:lstStyle/>
          <a:p>
            <a:pPr marL="0" indent="0">
              <a:lnSpc>
                <a:spcPts val="3110"/>
              </a:lnSpc>
              <a:buNone/>
            </a:pPr>
            <a:r>
              <a:rPr lang="en-US" sz="1944" kern="0" spc="-39" dirty="0">
                <a:solidFill>
                  <a:srgbClr val="272525"/>
                </a:solidFill>
                <a:latin typeface="Inter" pitchFamily="34" charset="0"/>
                <a:ea typeface="Inter" pitchFamily="34" charset="-122"/>
                <a:cs typeface="Inter" pitchFamily="34" charset="-120"/>
              </a:rPr>
              <a:t>Player trading and  strategy optimization</a:t>
            </a:r>
            <a:endParaRPr lang="en-US" sz="1944"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IN"/>
          </a:p>
        </p:txBody>
      </p:sp>
      <p:sp>
        <p:nvSpPr>
          <p:cNvPr id="3" name="Shape 1"/>
          <p:cNvSpPr/>
          <p:nvPr/>
        </p:nvSpPr>
        <p:spPr>
          <a:xfrm>
            <a:off x="0" y="0"/>
            <a:ext cx="14630400" cy="8229600"/>
          </a:xfrm>
          <a:prstGeom prst="rect">
            <a:avLst/>
          </a:prstGeom>
          <a:solidFill>
            <a:srgbClr val="FFFFFF"/>
          </a:solidFill>
          <a:ln/>
        </p:spPr>
        <p:txBody>
          <a:bodyPr/>
          <a:lstStyle/>
          <a:p>
            <a:endParaRPr lang="en-IN"/>
          </a:p>
        </p:txBody>
      </p:sp>
      <p:sp>
        <p:nvSpPr>
          <p:cNvPr id="4" name="Text 2"/>
          <p:cNvSpPr/>
          <p:nvPr/>
        </p:nvSpPr>
        <p:spPr>
          <a:xfrm>
            <a:off x="864037" y="2014776"/>
            <a:ext cx="12902327" cy="1543050"/>
          </a:xfrm>
          <a:prstGeom prst="rect">
            <a:avLst/>
          </a:prstGeom>
          <a:noFill/>
          <a:ln/>
        </p:spPr>
        <p:txBody>
          <a:bodyPr wrap="square" rtlCol="0" anchor="t"/>
          <a:lstStyle/>
          <a:p>
            <a:pPr marL="0" indent="0">
              <a:lnSpc>
                <a:spcPts val="6075"/>
              </a:lnSpc>
              <a:buNone/>
            </a:pPr>
            <a:r>
              <a:rPr lang="en-US" sz="4860" b="1" kern="0" spc="-146" dirty="0">
                <a:solidFill>
                  <a:srgbClr val="000000"/>
                </a:solidFill>
                <a:latin typeface="Inter" pitchFamily="34" charset="0"/>
                <a:ea typeface="Inter" pitchFamily="34" charset="-122"/>
                <a:cs typeface="Inter" pitchFamily="34" charset="-120"/>
              </a:rPr>
              <a:t>Overview of IPL Dataset</a:t>
            </a:r>
            <a:endParaRPr lang="en-US" sz="4860" dirty="0"/>
          </a:p>
        </p:txBody>
      </p:sp>
      <p:sp>
        <p:nvSpPr>
          <p:cNvPr id="5" name="Text 3"/>
          <p:cNvSpPr/>
          <p:nvPr/>
        </p:nvSpPr>
        <p:spPr>
          <a:xfrm>
            <a:off x="864037" y="4174927"/>
            <a:ext cx="3086100" cy="385763"/>
          </a:xfrm>
          <a:prstGeom prst="rect">
            <a:avLst/>
          </a:prstGeom>
          <a:noFill/>
          <a:ln/>
        </p:spPr>
        <p:txBody>
          <a:bodyPr wrap="none" rtlCol="0" anchor="t"/>
          <a:lstStyle/>
          <a:p>
            <a:pPr marL="0" indent="0">
              <a:lnSpc>
                <a:spcPts val="3038"/>
              </a:lnSpc>
              <a:buNone/>
            </a:pPr>
            <a:r>
              <a:rPr lang="en-US" sz="2430" b="1" kern="0" spc="-73" dirty="0">
                <a:solidFill>
                  <a:srgbClr val="000000"/>
                </a:solidFill>
                <a:latin typeface="Inter" pitchFamily="34" charset="0"/>
                <a:ea typeface="Inter" pitchFamily="34" charset="-122"/>
                <a:cs typeface="Inter" pitchFamily="34" charset="-120"/>
              </a:rPr>
              <a:t>Key Batsman Metrics</a:t>
            </a:r>
            <a:endParaRPr lang="en-US" sz="2430" dirty="0"/>
          </a:p>
        </p:txBody>
      </p:sp>
      <p:sp>
        <p:nvSpPr>
          <p:cNvPr id="6" name="Text 4"/>
          <p:cNvSpPr/>
          <p:nvPr/>
        </p:nvSpPr>
        <p:spPr>
          <a:xfrm>
            <a:off x="864037" y="4807506"/>
            <a:ext cx="3898821" cy="1185148"/>
          </a:xfrm>
          <a:prstGeom prst="rect">
            <a:avLst/>
          </a:prstGeom>
          <a:noFill/>
          <a:ln/>
        </p:spPr>
        <p:txBody>
          <a:bodyPr wrap="square" rtlCol="0" anchor="t"/>
          <a:lstStyle/>
          <a:p>
            <a:pPr marL="0" indent="0">
              <a:lnSpc>
                <a:spcPts val="3110"/>
              </a:lnSpc>
              <a:buNone/>
            </a:pPr>
            <a:r>
              <a:rPr lang="en-US" sz="1944" kern="0" spc="-39" dirty="0">
                <a:solidFill>
                  <a:srgbClr val="272525"/>
                </a:solidFill>
                <a:latin typeface="Inter" pitchFamily="34" charset="0"/>
                <a:ea typeface="Inter" pitchFamily="34" charset="-122"/>
                <a:cs typeface="Inter" pitchFamily="34" charset="-120"/>
              </a:rPr>
              <a:t>Runs Scored, Balls Faced, batting average, strike rate, Fours and Sixes Hit</a:t>
            </a:r>
            <a:endParaRPr lang="en-US" sz="1944" dirty="0"/>
          </a:p>
        </p:txBody>
      </p:sp>
      <p:sp>
        <p:nvSpPr>
          <p:cNvPr id="7" name="Text 5"/>
          <p:cNvSpPr/>
          <p:nvPr/>
        </p:nvSpPr>
        <p:spPr>
          <a:xfrm>
            <a:off x="5372695" y="4174927"/>
            <a:ext cx="3086100" cy="385763"/>
          </a:xfrm>
          <a:prstGeom prst="rect">
            <a:avLst/>
          </a:prstGeom>
          <a:noFill/>
          <a:ln/>
        </p:spPr>
        <p:txBody>
          <a:bodyPr wrap="none" rtlCol="0" anchor="t"/>
          <a:lstStyle/>
          <a:p>
            <a:pPr marL="0" indent="0">
              <a:lnSpc>
                <a:spcPts val="3038"/>
              </a:lnSpc>
              <a:buNone/>
            </a:pPr>
            <a:r>
              <a:rPr lang="en-US" sz="2430" b="1" kern="0" spc="-73" dirty="0">
                <a:solidFill>
                  <a:srgbClr val="000000"/>
                </a:solidFill>
                <a:latin typeface="Inter" pitchFamily="34" charset="0"/>
                <a:ea typeface="Inter" pitchFamily="34" charset="-122"/>
                <a:cs typeface="Inter" pitchFamily="34" charset="-120"/>
              </a:rPr>
              <a:t>Key Bowler Metrics</a:t>
            </a:r>
            <a:endParaRPr lang="en-US" sz="2430" dirty="0"/>
          </a:p>
        </p:txBody>
      </p:sp>
      <p:sp>
        <p:nvSpPr>
          <p:cNvPr id="8" name="Text 6"/>
          <p:cNvSpPr/>
          <p:nvPr/>
        </p:nvSpPr>
        <p:spPr>
          <a:xfrm>
            <a:off x="5372695" y="4807506"/>
            <a:ext cx="3898821" cy="1185148"/>
          </a:xfrm>
          <a:prstGeom prst="rect">
            <a:avLst/>
          </a:prstGeom>
          <a:noFill/>
          <a:ln/>
        </p:spPr>
        <p:txBody>
          <a:bodyPr wrap="square" rtlCol="0" anchor="t"/>
          <a:lstStyle/>
          <a:p>
            <a:pPr marL="0" indent="0">
              <a:lnSpc>
                <a:spcPts val="3110"/>
              </a:lnSpc>
              <a:buNone/>
            </a:pPr>
            <a:r>
              <a:rPr lang="en-US" sz="1944" kern="0" spc="-39" dirty="0">
                <a:solidFill>
                  <a:srgbClr val="272525"/>
                </a:solidFill>
                <a:latin typeface="Inter" pitchFamily="34" charset="0"/>
                <a:ea typeface="Inter" pitchFamily="34" charset="-122"/>
                <a:cs typeface="Inter" pitchFamily="34" charset="-120"/>
              </a:rPr>
              <a:t>Overs Bowled, Maiden Overs, Runs Conceded, Wickets Taken, Economy Rate</a:t>
            </a:r>
            <a:endParaRPr lang="en-US" sz="1944" dirty="0"/>
          </a:p>
        </p:txBody>
      </p:sp>
      <p:sp>
        <p:nvSpPr>
          <p:cNvPr id="9" name="Text 7"/>
          <p:cNvSpPr/>
          <p:nvPr/>
        </p:nvSpPr>
        <p:spPr>
          <a:xfrm>
            <a:off x="9881354" y="4174927"/>
            <a:ext cx="3384233" cy="385763"/>
          </a:xfrm>
          <a:prstGeom prst="rect">
            <a:avLst/>
          </a:prstGeom>
          <a:noFill/>
          <a:ln/>
        </p:spPr>
        <p:txBody>
          <a:bodyPr wrap="none" rtlCol="0" anchor="t"/>
          <a:lstStyle/>
          <a:p>
            <a:pPr marL="0" indent="0">
              <a:lnSpc>
                <a:spcPts val="3038"/>
              </a:lnSpc>
              <a:buNone/>
            </a:pPr>
            <a:r>
              <a:rPr lang="en-US" sz="2430" b="1" kern="0" spc="-73" dirty="0">
                <a:solidFill>
                  <a:srgbClr val="000000"/>
                </a:solidFill>
                <a:latin typeface="Inter" pitchFamily="34" charset="0"/>
                <a:ea typeface="Inter" pitchFamily="34" charset="-122"/>
                <a:cs typeface="Inter" pitchFamily="34" charset="-120"/>
              </a:rPr>
              <a:t>Team Summary Metrics</a:t>
            </a:r>
            <a:endParaRPr lang="en-US" sz="2430" dirty="0"/>
          </a:p>
        </p:txBody>
      </p:sp>
      <p:sp>
        <p:nvSpPr>
          <p:cNvPr id="10" name="Text 8"/>
          <p:cNvSpPr/>
          <p:nvPr/>
        </p:nvSpPr>
        <p:spPr>
          <a:xfrm>
            <a:off x="9881354" y="4807506"/>
            <a:ext cx="3898821" cy="1185148"/>
          </a:xfrm>
          <a:prstGeom prst="rect">
            <a:avLst/>
          </a:prstGeom>
          <a:noFill/>
          <a:ln/>
        </p:spPr>
        <p:txBody>
          <a:bodyPr wrap="square" rtlCol="0" anchor="t"/>
          <a:lstStyle/>
          <a:p>
            <a:pPr marL="0" indent="0">
              <a:lnSpc>
                <a:spcPts val="3110"/>
              </a:lnSpc>
              <a:buNone/>
            </a:pPr>
            <a:r>
              <a:rPr lang="en-US" sz="1944" kern="0" spc="-39" dirty="0">
                <a:solidFill>
                  <a:srgbClr val="272525"/>
                </a:solidFill>
                <a:latin typeface="Inter" pitchFamily="34" charset="0"/>
                <a:ea typeface="Inter" pitchFamily="34" charset="-122"/>
                <a:cs typeface="Inter" pitchFamily="34" charset="-120"/>
              </a:rPr>
              <a:t>Away Team, Home Team, Scores by Both Teams, Wickets Taken by Both Teams</a:t>
            </a:r>
            <a:endParaRPr lang="en-US" sz="194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IN"/>
          </a:p>
        </p:txBody>
      </p:sp>
      <p:sp>
        <p:nvSpPr>
          <p:cNvPr id="3" name="Shape 1"/>
          <p:cNvSpPr/>
          <p:nvPr/>
        </p:nvSpPr>
        <p:spPr>
          <a:xfrm>
            <a:off x="0" y="0"/>
            <a:ext cx="14630400" cy="8301038"/>
          </a:xfrm>
          <a:prstGeom prst="rect">
            <a:avLst/>
          </a:prstGeom>
          <a:solidFill>
            <a:srgbClr val="FFFFFF"/>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2308146"/>
          </a:xfrm>
          <a:prstGeom prst="rect">
            <a:avLst/>
          </a:prstGeom>
        </p:spPr>
      </p:pic>
      <p:sp>
        <p:nvSpPr>
          <p:cNvPr id="5" name="Text 2"/>
          <p:cNvSpPr/>
          <p:nvPr/>
        </p:nvSpPr>
        <p:spPr>
          <a:xfrm>
            <a:off x="2271832" y="2815828"/>
            <a:ext cx="4781193" cy="576977"/>
          </a:xfrm>
          <a:prstGeom prst="rect">
            <a:avLst/>
          </a:prstGeom>
          <a:noFill/>
          <a:ln/>
        </p:spPr>
        <p:txBody>
          <a:bodyPr wrap="none" rtlCol="0" anchor="t"/>
          <a:lstStyle/>
          <a:p>
            <a:pPr marL="0" indent="0">
              <a:lnSpc>
                <a:spcPts val="4544"/>
              </a:lnSpc>
              <a:buNone/>
            </a:pPr>
            <a:r>
              <a:rPr lang="en-US" sz="4000" b="1" kern="0" spc="-121" dirty="0">
                <a:solidFill>
                  <a:srgbClr val="000000"/>
                </a:solidFill>
                <a:latin typeface="Inter" pitchFamily="34" charset="0"/>
                <a:ea typeface="Inter" pitchFamily="34" charset="-122"/>
                <a:cs typeface="Inter" pitchFamily="34" charset="-120"/>
              </a:rPr>
              <a:t>Exploratory Data Analysis</a:t>
            </a:r>
            <a:r>
              <a:rPr lang="en-US" sz="3635" b="1" kern="0" spc="-109" dirty="0">
                <a:solidFill>
                  <a:srgbClr val="000000"/>
                </a:solidFill>
                <a:latin typeface="Inter" pitchFamily="34" charset="0"/>
                <a:ea typeface="Inter" pitchFamily="34" charset="-122"/>
                <a:cs typeface="Inter" pitchFamily="34" charset="-120"/>
              </a:rPr>
              <a:t> of Batting Data</a:t>
            </a:r>
            <a:endParaRPr lang="en-US" sz="3635" dirty="0"/>
          </a:p>
        </p:txBody>
      </p:sp>
      <p:pic>
        <p:nvPicPr>
          <p:cNvPr id="6" name="Image 1" descr="preencoded.png"/>
          <p:cNvPicPr>
            <a:picLocks noChangeAspect="1"/>
          </p:cNvPicPr>
          <p:nvPr/>
        </p:nvPicPr>
        <p:blipFill>
          <a:blip r:embed="rId4"/>
          <a:stretch>
            <a:fillRect/>
          </a:stretch>
        </p:blipFill>
        <p:spPr>
          <a:xfrm>
            <a:off x="2271832" y="3877389"/>
            <a:ext cx="4817983" cy="3018353"/>
          </a:xfrm>
          <a:prstGeom prst="rect">
            <a:avLst/>
          </a:prstGeom>
        </p:spPr>
      </p:pic>
      <p:sp>
        <p:nvSpPr>
          <p:cNvPr id="7" name="Text 3"/>
          <p:cNvSpPr/>
          <p:nvPr/>
        </p:nvSpPr>
        <p:spPr>
          <a:xfrm>
            <a:off x="2271832" y="7103388"/>
            <a:ext cx="4817983" cy="295394"/>
          </a:xfrm>
          <a:prstGeom prst="rect">
            <a:avLst/>
          </a:prstGeom>
          <a:noFill/>
          <a:ln/>
        </p:spPr>
        <p:txBody>
          <a:bodyPr wrap="none" rtlCol="0" anchor="t"/>
          <a:lstStyle/>
          <a:p>
            <a:pPr marL="0" indent="0">
              <a:lnSpc>
                <a:spcPts val="2326"/>
              </a:lnSpc>
              <a:buNone/>
            </a:pPr>
            <a:r>
              <a:rPr lang="en-US" sz="1454" kern="0" spc="-29" dirty="0">
                <a:solidFill>
                  <a:srgbClr val="272525"/>
                </a:solidFill>
                <a:latin typeface="Inter" pitchFamily="34" charset="0"/>
                <a:ea typeface="Inter" pitchFamily="34" charset="-122"/>
                <a:cs typeface="Inter" pitchFamily="34" charset="-120"/>
              </a:rPr>
              <a:t>Positive Correlation between Runs Scored vs Balls Faced</a:t>
            </a:r>
            <a:endParaRPr lang="en-US" sz="1454" dirty="0"/>
          </a:p>
        </p:txBody>
      </p:sp>
      <p:pic>
        <p:nvPicPr>
          <p:cNvPr id="8" name="Image 2" descr="preencoded.png"/>
          <p:cNvPicPr>
            <a:picLocks noChangeAspect="1"/>
          </p:cNvPicPr>
          <p:nvPr/>
        </p:nvPicPr>
        <p:blipFill>
          <a:blip r:embed="rId5"/>
          <a:stretch>
            <a:fillRect/>
          </a:stretch>
        </p:blipFill>
        <p:spPr>
          <a:xfrm>
            <a:off x="7547967" y="3877389"/>
            <a:ext cx="4817983" cy="2951440"/>
          </a:xfrm>
          <a:prstGeom prst="rect">
            <a:avLst/>
          </a:prstGeom>
        </p:spPr>
      </p:pic>
      <p:sp>
        <p:nvSpPr>
          <p:cNvPr id="9" name="Text 4"/>
          <p:cNvSpPr/>
          <p:nvPr/>
        </p:nvSpPr>
        <p:spPr>
          <a:xfrm>
            <a:off x="7547967" y="7036475"/>
            <a:ext cx="4817983" cy="590788"/>
          </a:xfrm>
          <a:prstGeom prst="rect">
            <a:avLst/>
          </a:prstGeom>
          <a:noFill/>
          <a:ln/>
        </p:spPr>
        <p:txBody>
          <a:bodyPr wrap="square" rtlCol="0" anchor="t"/>
          <a:lstStyle/>
          <a:p>
            <a:pPr marL="0" indent="0">
              <a:lnSpc>
                <a:spcPts val="2326"/>
              </a:lnSpc>
              <a:buNone/>
            </a:pPr>
            <a:r>
              <a:rPr lang="en-US" sz="1454" kern="0" spc="-29" dirty="0">
                <a:solidFill>
                  <a:srgbClr val="272525"/>
                </a:solidFill>
                <a:latin typeface="Inter" pitchFamily="34" charset="0"/>
                <a:ea typeface="Inter" pitchFamily="34" charset="-122"/>
                <a:cs typeface="Inter" pitchFamily="34" charset="-120"/>
              </a:rPr>
              <a:t>Most Batsman Score less than 20runs in an innings individually</a:t>
            </a:r>
            <a:endParaRPr lang="en-US" sz="1454"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IN"/>
          </a:p>
        </p:txBody>
      </p:sp>
      <p:sp>
        <p:nvSpPr>
          <p:cNvPr id="3" name="Shape 1"/>
          <p:cNvSpPr/>
          <p:nvPr/>
        </p:nvSpPr>
        <p:spPr>
          <a:xfrm>
            <a:off x="0" y="0"/>
            <a:ext cx="14630400" cy="8234482"/>
          </a:xfrm>
          <a:prstGeom prst="rect">
            <a:avLst/>
          </a:prstGeom>
          <a:solidFill>
            <a:srgbClr val="FFFFFF"/>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2459712"/>
          </a:xfrm>
          <a:prstGeom prst="rect">
            <a:avLst/>
          </a:prstGeom>
        </p:spPr>
      </p:pic>
      <p:sp>
        <p:nvSpPr>
          <p:cNvPr id="5" name="Text 2"/>
          <p:cNvSpPr/>
          <p:nvPr/>
        </p:nvSpPr>
        <p:spPr>
          <a:xfrm>
            <a:off x="1940600" y="3000851"/>
            <a:ext cx="5094446" cy="614958"/>
          </a:xfrm>
          <a:prstGeom prst="rect">
            <a:avLst/>
          </a:prstGeom>
          <a:noFill/>
          <a:ln/>
        </p:spPr>
        <p:txBody>
          <a:bodyPr wrap="none" rtlCol="0" anchor="t"/>
          <a:lstStyle/>
          <a:p>
            <a:pPr marL="0" indent="0">
              <a:lnSpc>
                <a:spcPts val="4842"/>
              </a:lnSpc>
              <a:buNone/>
            </a:pPr>
            <a:r>
              <a:rPr lang="en-US" sz="4000" b="1" kern="0" spc="-121" dirty="0">
                <a:solidFill>
                  <a:srgbClr val="000000"/>
                </a:solidFill>
                <a:latin typeface="Inter" pitchFamily="34" charset="0"/>
                <a:ea typeface="Inter" pitchFamily="34" charset="-122"/>
                <a:cs typeface="Inter" pitchFamily="34" charset="-120"/>
              </a:rPr>
              <a:t>Exploratory Data Analysis</a:t>
            </a:r>
            <a:r>
              <a:rPr lang="en-US" sz="3874" b="1" kern="0" spc="-116" dirty="0">
                <a:solidFill>
                  <a:srgbClr val="000000"/>
                </a:solidFill>
                <a:latin typeface="Inter" pitchFamily="34" charset="0"/>
                <a:ea typeface="Inter" pitchFamily="34" charset="-122"/>
                <a:cs typeface="Inter" pitchFamily="34" charset="-120"/>
              </a:rPr>
              <a:t> of Batting Data</a:t>
            </a:r>
            <a:endParaRPr lang="en-US" sz="3874" dirty="0"/>
          </a:p>
        </p:txBody>
      </p:sp>
      <p:pic>
        <p:nvPicPr>
          <p:cNvPr id="6" name="Image 1" descr="preencoded.png"/>
          <p:cNvPicPr>
            <a:picLocks noChangeAspect="1"/>
          </p:cNvPicPr>
          <p:nvPr/>
        </p:nvPicPr>
        <p:blipFill>
          <a:blip r:embed="rId4"/>
          <a:stretch>
            <a:fillRect/>
          </a:stretch>
        </p:blipFill>
        <p:spPr>
          <a:xfrm>
            <a:off x="3009662" y="4038600"/>
            <a:ext cx="4206835" cy="2361367"/>
          </a:xfrm>
          <a:prstGeom prst="rect">
            <a:avLst/>
          </a:prstGeom>
        </p:spPr>
      </p:pic>
      <p:pic>
        <p:nvPicPr>
          <p:cNvPr id="7" name="Image 2" descr="preencoded.png"/>
          <p:cNvPicPr>
            <a:picLocks noChangeAspect="1"/>
          </p:cNvPicPr>
          <p:nvPr/>
        </p:nvPicPr>
        <p:blipFill>
          <a:blip r:embed="rId5"/>
          <a:stretch>
            <a:fillRect/>
          </a:stretch>
        </p:blipFill>
        <p:spPr>
          <a:xfrm>
            <a:off x="7373898" y="4038600"/>
            <a:ext cx="4081701" cy="2361367"/>
          </a:xfrm>
          <a:prstGeom prst="rect">
            <a:avLst/>
          </a:prstGeom>
        </p:spPr>
      </p:pic>
      <p:sp>
        <p:nvSpPr>
          <p:cNvPr id="8" name="Text 3"/>
          <p:cNvSpPr/>
          <p:nvPr/>
        </p:nvSpPr>
        <p:spPr>
          <a:xfrm>
            <a:off x="1940600" y="6748939"/>
            <a:ext cx="10749082" cy="944404"/>
          </a:xfrm>
          <a:prstGeom prst="rect">
            <a:avLst/>
          </a:prstGeom>
          <a:noFill/>
          <a:ln/>
        </p:spPr>
        <p:txBody>
          <a:bodyPr wrap="square" rtlCol="0" anchor="t"/>
          <a:lstStyle/>
          <a:p>
            <a:pPr marL="0" indent="0">
              <a:lnSpc>
                <a:spcPts val="2479"/>
              </a:lnSpc>
              <a:buNone/>
            </a:pPr>
            <a:r>
              <a:rPr lang="en-US" sz="1549" kern="0" spc="-31" dirty="0">
                <a:solidFill>
                  <a:srgbClr val="272525"/>
                </a:solidFill>
                <a:latin typeface="Inter" pitchFamily="34" charset="0"/>
                <a:ea typeface="Inter" pitchFamily="34" charset="-122"/>
                <a:cs typeface="Inter" pitchFamily="34" charset="-120"/>
              </a:rPr>
              <a:t>Top consistent batters like Virat Kohli, Suresh Raina, Rohit Sharma and AB de Villiers can be seen to be top in both batsmen with the most fours and sixes overall. These players have demonstrated their ability to consistently score boundaries, which is a key indicator of their batting prowess and ability to dominate the opposition bowling attacks.</a:t>
            </a:r>
            <a:endParaRPr lang="en-US" sz="1549"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IN"/>
          </a:p>
        </p:txBody>
      </p:sp>
      <p:sp>
        <p:nvSpPr>
          <p:cNvPr id="3" name="Shape 1"/>
          <p:cNvSpPr/>
          <p:nvPr/>
        </p:nvSpPr>
        <p:spPr>
          <a:xfrm>
            <a:off x="0" y="0"/>
            <a:ext cx="14630400" cy="8230314"/>
          </a:xfrm>
          <a:prstGeom prst="rect">
            <a:avLst/>
          </a:prstGeom>
          <a:solidFill>
            <a:srgbClr val="FFFFFF"/>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2563773"/>
          </a:xfrm>
          <a:prstGeom prst="rect">
            <a:avLst/>
          </a:prstGeom>
        </p:spPr>
      </p:pic>
      <p:sp>
        <p:nvSpPr>
          <p:cNvPr id="5" name="Text 2"/>
          <p:cNvSpPr/>
          <p:nvPr/>
        </p:nvSpPr>
        <p:spPr>
          <a:xfrm>
            <a:off x="1713190" y="3127772"/>
            <a:ext cx="5497473" cy="640913"/>
          </a:xfrm>
          <a:prstGeom prst="rect">
            <a:avLst/>
          </a:prstGeom>
          <a:noFill/>
          <a:ln/>
        </p:spPr>
        <p:txBody>
          <a:bodyPr wrap="none" rtlCol="0" anchor="t"/>
          <a:lstStyle/>
          <a:p>
            <a:pPr marL="0" indent="0">
              <a:lnSpc>
                <a:spcPts val="5047"/>
              </a:lnSpc>
              <a:buNone/>
            </a:pPr>
            <a:r>
              <a:rPr lang="en-US" sz="4038" b="1" kern="0" spc="-121" dirty="0">
                <a:solidFill>
                  <a:srgbClr val="000000"/>
                </a:solidFill>
                <a:latin typeface="Inter" pitchFamily="34" charset="0"/>
                <a:ea typeface="Inter" pitchFamily="34" charset="-122"/>
                <a:cs typeface="Inter" pitchFamily="34" charset="-120"/>
              </a:rPr>
              <a:t>Exploratory Data Analysis of Bowling Data</a:t>
            </a:r>
            <a:endParaRPr lang="en-US" sz="4038" dirty="0"/>
          </a:p>
        </p:txBody>
      </p:sp>
      <p:pic>
        <p:nvPicPr>
          <p:cNvPr id="6" name="Image 1" descr="preencoded.png"/>
          <p:cNvPicPr>
            <a:picLocks noChangeAspect="1"/>
          </p:cNvPicPr>
          <p:nvPr/>
        </p:nvPicPr>
        <p:blipFill>
          <a:blip r:embed="rId4"/>
          <a:stretch>
            <a:fillRect/>
          </a:stretch>
        </p:blipFill>
        <p:spPr>
          <a:xfrm>
            <a:off x="895870" y="3902928"/>
            <a:ext cx="5443614" cy="3320074"/>
          </a:xfrm>
          <a:prstGeom prst="rect">
            <a:avLst/>
          </a:prstGeom>
        </p:spPr>
      </p:pic>
      <p:sp>
        <p:nvSpPr>
          <p:cNvPr id="7" name="Text 3"/>
          <p:cNvSpPr/>
          <p:nvPr/>
        </p:nvSpPr>
        <p:spPr>
          <a:xfrm>
            <a:off x="1077571" y="7223716"/>
            <a:ext cx="5351740" cy="656273"/>
          </a:xfrm>
          <a:prstGeom prst="rect">
            <a:avLst/>
          </a:prstGeom>
          <a:noFill/>
          <a:ln/>
        </p:spPr>
        <p:txBody>
          <a:bodyPr wrap="square" rtlCol="0" anchor="t"/>
          <a:lstStyle/>
          <a:p>
            <a:pPr marL="0" indent="0">
              <a:lnSpc>
                <a:spcPts val="2584"/>
              </a:lnSpc>
              <a:buNone/>
            </a:pPr>
            <a:r>
              <a:rPr lang="en-US" sz="1615" kern="0" spc="-32" dirty="0">
                <a:solidFill>
                  <a:srgbClr val="272525"/>
                </a:solidFill>
                <a:latin typeface="Inter" pitchFamily="34" charset="0"/>
                <a:ea typeface="Inter" pitchFamily="34" charset="-122"/>
                <a:cs typeface="Inter" pitchFamily="34" charset="-120"/>
              </a:rPr>
              <a:t>Most of the Bowlers in highest wicket takers are Spinners.</a:t>
            </a:r>
            <a:endParaRPr lang="en-US" sz="1615" dirty="0"/>
          </a:p>
        </p:txBody>
      </p:sp>
      <p:sp>
        <p:nvSpPr>
          <p:cNvPr id="9" name="Text 4"/>
          <p:cNvSpPr/>
          <p:nvPr/>
        </p:nvSpPr>
        <p:spPr>
          <a:xfrm>
            <a:off x="7677029" y="7223715"/>
            <a:ext cx="5351740" cy="656273"/>
          </a:xfrm>
          <a:prstGeom prst="rect">
            <a:avLst/>
          </a:prstGeom>
          <a:noFill/>
          <a:ln/>
        </p:spPr>
        <p:txBody>
          <a:bodyPr wrap="square" rtlCol="0" anchor="t"/>
          <a:lstStyle/>
          <a:p>
            <a:pPr marL="0" indent="0">
              <a:lnSpc>
                <a:spcPts val="2584"/>
              </a:lnSpc>
              <a:buNone/>
            </a:pPr>
            <a:r>
              <a:rPr lang="en-US" sz="1615" kern="0" spc="-32" dirty="0">
                <a:solidFill>
                  <a:srgbClr val="272525"/>
                </a:solidFill>
                <a:latin typeface="Inter" pitchFamily="34" charset="0"/>
                <a:ea typeface="Inter" pitchFamily="34" charset="-122"/>
                <a:cs typeface="Inter" pitchFamily="34" charset="-120"/>
              </a:rPr>
              <a:t>Most of the top bowlers with less runs conceded in a match are Spinners.</a:t>
            </a:r>
            <a:endParaRPr lang="en-US" sz="1615" dirty="0"/>
          </a:p>
        </p:txBody>
      </p:sp>
      <p:pic>
        <p:nvPicPr>
          <p:cNvPr id="12" name="Picture 11">
            <a:extLst>
              <a:ext uri="{FF2B5EF4-FFF2-40B4-BE49-F238E27FC236}">
                <a16:creationId xmlns:a16="http://schemas.microsoft.com/office/drawing/2014/main" id="{B6FE843B-46DA-304B-E360-4C52890FFB07}"/>
              </a:ext>
            </a:extLst>
          </p:cNvPr>
          <p:cNvPicPr>
            <a:picLocks noChangeAspect="1"/>
          </p:cNvPicPr>
          <p:nvPr/>
        </p:nvPicPr>
        <p:blipFill>
          <a:blip r:embed="rId5"/>
          <a:stretch>
            <a:fillRect/>
          </a:stretch>
        </p:blipFill>
        <p:spPr>
          <a:xfrm>
            <a:off x="7235353" y="3902928"/>
            <a:ext cx="6499177" cy="332007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IN"/>
          </a:p>
        </p:txBody>
      </p:sp>
      <p:sp>
        <p:nvSpPr>
          <p:cNvPr id="3" name="Shape 1"/>
          <p:cNvSpPr/>
          <p:nvPr/>
        </p:nvSpPr>
        <p:spPr>
          <a:xfrm>
            <a:off x="0" y="0"/>
            <a:ext cx="14630400" cy="8808839"/>
          </a:xfrm>
          <a:prstGeom prst="rect">
            <a:avLst/>
          </a:prstGeom>
          <a:solidFill>
            <a:srgbClr val="FFFFFF"/>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2160270"/>
          </a:xfrm>
          <a:prstGeom prst="rect">
            <a:avLst/>
          </a:prstGeom>
        </p:spPr>
      </p:pic>
      <p:sp>
        <p:nvSpPr>
          <p:cNvPr id="5" name="Text 2"/>
          <p:cNvSpPr/>
          <p:nvPr/>
        </p:nvSpPr>
        <p:spPr>
          <a:xfrm>
            <a:off x="2594967" y="2635448"/>
            <a:ext cx="4320540" cy="540068"/>
          </a:xfrm>
          <a:prstGeom prst="rect">
            <a:avLst/>
          </a:prstGeom>
          <a:noFill/>
          <a:ln/>
        </p:spPr>
        <p:txBody>
          <a:bodyPr wrap="none" rtlCol="0" anchor="t"/>
          <a:lstStyle/>
          <a:p>
            <a:pPr marL="0" indent="0">
              <a:lnSpc>
                <a:spcPts val="4253"/>
              </a:lnSpc>
              <a:buNone/>
            </a:pPr>
            <a:r>
              <a:rPr lang="en-US" sz="3600" b="1" kern="0" spc="-121" dirty="0">
                <a:solidFill>
                  <a:srgbClr val="000000"/>
                </a:solidFill>
                <a:latin typeface="Inter" pitchFamily="34" charset="0"/>
                <a:ea typeface="Inter" pitchFamily="34" charset="-122"/>
                <a:cs typeface="Inter" pitchFamily="34" charset="-120"/>
              </a:rPr>
              <a:t>Exploratory Data Analysis</a:t>
            </a:r>
            <a:r>
              <a:rPr lang="en-US" sz="3402" b="1" kern="0" spc="-102" dirty="0">
                <a:solidFill>
                  <a:srgbClr val="000000"/>
                </a:solidFill>
                <a:latin typeface="Inter" pitchFamily="34" charset="0"/>
                <a:ea typeface="Inter" pitchFamily="34" charset="-122"/>
                <a:cs typeface="Inter" pitchFamily="34" charset="-120"/>
              </a:rPr>
              <a:t> of Team Scores</a:t>
            </a:r>
            <a:endParaRPr lang="en-US" sz="3402" dirty="0"/>
          </a:p>
        </p:txBody>
      </p:sp>
      <p:pic>
        <p:nvPicPr>
          <p:cNvPr id="6" name="Image 1" descr="preencoded.png"/>
          <p:cNvPicPr>
            <a:picLocks noChangeAspect="1"/>
          </p:cNvPicPr>
          <p:nvPr/>
        </p:nvPicPr>
        <p:blipFill>
          <a:blip r:embed="rId4"/>
          <a:stretch>
            <a:fillRect/>
          </a:stretch>
        </p:blipFill>
        <p:spPr>
          <a:xfrm>
            <a:off x="2594967" y="3629025"/>
            <a:ext cx="4509373" cy="3760470"/>
          </a:xfrm>
          <a:prstGeom prst="rect">
            <a:avLst/>
          </a:prstGeom>
        </p:spPr>
      </p:pic>
      <p:sp>
        <p:nvSpPr>
          <p:cNvPr id="7" name="Text 3"/>
          <p:cNvSpPr/>
          <p:nvPr/>
        </p:nvSpPr>
        <p:spPr>
          <a:xfrm>
            <a:off x="2594967" y="7583805"/>
            <a:ext cx="4509373" cy="553164"/>
          </a:xfrm>
          <a:prstGeom prst="rect">
            <a:avLst/>
          </a:prstGeom>
          <a:noFill/>
          <a:ln/>
        </p:spPr>
        <p:txBody>
          <a:bodyPr wrap="square" rtlCol="0" anchor="t"/>
          <a:lstStyle/>
          <a:p>
            <a:pPr marL="0" indent="0">
              <a:lnSpc>
                <a:spcPts val="2177"/>
              </a:lnSpc>
              <a:buNone/>
            </a:pPr>
            <a:r>
              <a:rPr lang="en-US" sz="1361" kern="0" spc="-27" dirty="0">
                <a:solidFill>
                  <a:srgbClr val="272525"/>
                </a:solidFill>
                <a:latin typeface="Inter" pitchFamily="34" charset="0"/>
                <a:ea typeface="Inter" pitchFamily="34" charset="-122"/>
                <a:cs typeface="Inter" pitchFamily="34" charset="-120"/>
              </a:rPr>
              <a:t>Most of the matches see the Home Team Scoring between 140 to 170 runs</a:t>
            </a:r>
            <a:endParaRPr lang="en-US" sz="1361" dirty="0"/>
          </a:p>
        </p:txBody>
      </p:sp>
      <p:pic>
        <p:nvPicPr>
          <p:cNvPr id="8" name="Image 2" descr="preencoded.png"/>
          <p:cNvPicPr>
            <a:picLocks noChangeAspect="1"/>
          </p:cNvPicPr>
          <p:nvPr/>
        </p:nvPicPr>
        <p:blipFill>
          <a:blip r:embed="rId5"/>
          <a:stretch>
            <a:fillRect/>
          </a:stretch>
        </p:blipFill>
        <p:spPr>
          <a:xfrm>
            <a:off x="7533442" y="3629025"/>
            <a:ext cx="4509373" cy="3801666"/>
          </a:xfrm>
          <a:prstGeom prst="rect">
            <a:avLst/>
          </a:prstGeom>
        </p:spPr>
      </p:pic>
      <p:sp>
        <p:nvSpPr>
          <p:cNvPr id="9" name="Text 4"/>
          <p:cNvSpPr/>
          <p:nvPr/>
        </p:nvSpPr>
        <p:spPr>
          <a:xfrm>
            <a:off x="7533442" y="7625001"/>
            <a:ext cx="4509373" cy="553164"/>
          </a:xfrm>
          <a:prstGeom prst="rect">
            <a:avLst/>
          </a:prstGeom>
          <a:noFill/>
          <a:ln/>
        </p:spPr>
        <p:txBody>
          <a:bodyPr wrap="square" rtlCol="0" anchor="t"/>
          <a:lstStyle/>
          <a:p>
            <a:pPr marL="0" indent="0">
              <a:lnSpc>
                <a:spcPts val="2177"/>
              </a:lnSpc>
              <a:buNone/>
            </a:pPr>
            <a:r>
              <a:rPr lang="en-US" sz="1361" kern="0" spc="-27" dirty="0">
                <a:solidFill>
                  <a:srgbClr val="272525"/>
                </a:solidFill>
                <a:latin typeface="Inter" pitchFamily="34" charset="0"/>
                <a:ea typeface="Inter" pitchFamily="34" charset="-122"/>
                <a:cs typeface="Inter" pitchFamily="34" charset="-120"/>
              </a:rPr>
              <a:t>Most of the matches see </a:t>
            </a:r>
            <a:r>
              <a:rPr lang="en-US" sz="1361" kern="0" spc="-27">
                <a:solidFill>
                  <a:srgbClr val="272525"/>
                </a:solidFill>
                <a:latin typeface="Inter" pitchFamily="34" charset="0"/>
                <a:ea typeface="Inter" pitchFamily="34" charset="-122"/>
                <a:cs typeface="Inter" pitchFamily="34" charset="-120"/>
              </a:rPr>
              <a:t>the Away </a:t>
            </a:r>
            <a:r>
              <a:rPr lang="en-US" sz="1361" kern="0" spc="-27" dirty="0">
                <a:solidFill>
                  <a:srgbClr val="272525"/>
                </a:solidFill>
                <a:latin typeface="Inter" pitchFamily="34" charset="0"/>
                <a:ea typeface="Inter" pitchFamily="34" charset="-122"/>
                <a:cs typeface="Inter" pitchFamily="34" charset="-120"/>
              </a:rPr>
              <a:t>Team Scoring between 130 to 180 runs</a:t>
            </a:r>
            <a:endParaRPr lang="en-US" sz="136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IN"/>
          </a:p>
        </p:txBody>
      </p:sp>
      <p:sp>
        <p:nvSpPr>
          <p:cNvPr id="3" name="Shape 1"/>
          <p:cNvSpPr/>
          <p:nvPr/>
        </p:nvSpPr>
        <p:spPr>
          <a:xfrm>
            <a:off x="0" y="0"/>
            <a:ext cx="14630400" cy="8229600"/>
          </a:xfrm>
          <a:prstGeom prst="rect">
            <a:avLst/>
          </a:prstGeom>
          <a:solidFill>
            <a:srgbClr val="FFFFFF"/>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2905720"/>
          </a:xfrm>
          <a:prstGeom prst="rect">
            <a:avLst/>
          </a:prstGeom>
        </p:spPr>
      </p:pic>
      <p:sp>
        <p:nvSpPr>
          <p:cNvPr id="5" name="Text 2"/>
          <p:cNvSpPr/>
          <p:nvPr/>
        </p:nvSpPr>
        <p:spPr>
          <a:xfrm>
            <a:off x="965954" y="3545443"/>
            <a:ext cx="12698373" cy="1452801"/>
          </a:xfrm>
          <a:prstGeom prst="rect">
            <a:avLst/>
          </a:prstGeom>
          <a:noFill/>
          <a:ln/>
        </p:spPr>
        <p:txBody>
          <a:bodyPr wrap="square" rtlCol="0" anchor="t"/>
          <a:lstStyle/>
          <a:p>
            <a:pPr marL="0" indent="0">
              <a:lnSpc>
                <a:spcPts val="5720"/>
              </a:lnSpc>
              <a:buNone/>
            </a:pPr>
            <a:r>
              <a:rPr lang="en-US" sz="4576" b="1" kern="0" spc="-137" dirty="0">
                <a:solidFill>
                  <a:srgbClr val="000000"/>
                </a:solidFill>
                <a:latin typeface="Inter" pitchFamily="34" charset="0"/>
                <a:ea typeface="Inter" pitchFamily="34" charset="-122"/>
                <a:cs typeface="Inter" pitchFamily="34" charset="-120"/>
              </a:rPr>
              <a:t>Player Recommendation Using Machine Learning</a:t>
            </a:r>
            <a:endParaRPr lang="en-US" sz="4576" dirty="0"/>
          </a:p>
        </p:txBody>
      </p:sp>
      <p:sp>
        <p:nvSpPr>
          <p:cNvPr id="6" name="Shape 3"/>
          <p:cNvSpPr/>
          <p:nvPr/>
        </p:nvSpPr>
        <p:spPr>
          <a:xfrm>
            <a:off x="965954" y="5608320"/>
            <a:ext cx="523042" cy="523042"/>
          </a:xfrm>
          <a:prstGeom prst="roundRect">
            <a:avLst>
              <a:gd name="adj" fmla="val 20000"/>
            </a:avLst>
          </a:prstGeom>
          <a:solidFill>
            <a:srgbClr val="DADBF1"/>
          </a:solidFill>
          <a:ln w="7620">
            <a:solidFill>
              <a:srgbClr val="C0C1D7"/>
            </a:solidFill>
            <a:prstDash val="solid"/>
          </a:ln>
        </p:spPr>
        <p:txBody>
          <a:bodyPr/>
          <a:lstStyle/>
          <a:p>
            <a:endParaRPr lang="en-IN"/>
          </a:p>
        </p:txBody>
      </p:sp>
      <p:sp>
        <p:nvSpPr>
          <p:cNvPr id="7" name="Text 4"/>
          <p:cNvSpPr/>
          <p:nvPr/>
        </p:nvSpPr>
        <p:spPr>
          <a:xfrm>
            <a:off x="1147405" y="5695474"/>
            <a:ext cx="160139" cy="348734"/>
          </a:xfrm>
          <a:prstGeom prst="rect">
            <a:avLst/>
          </a:prstGeom>
          <a:noFill/>
          <a:ln/>
        </p:spPr>
        <p:txBody>
          <a:bodyPr wrap="none" rtlCol="0" anchor="t"/>
          <a:lstStyle/>
          <a:p>
            <a:pPr marL="0" indent="0" algn="ctr">
              <a:lnSpc>
                <a:spcPts val="2746"/>
              </a:lnSpc>
              <a:buNone/>
            </a:pPr>
            <a:r>
              <a:rPr lang="en-US" sz="2746" b="1" kern="0" spc="-82" dirty="0">
                <a:solidFill>
                  <a:srgbClr val="272525"/>
                </a:solidFill>
                <a:latin typeface="Inter" pitchFamily="34" charset="0"/>
                <a:ea typeface="Inter" pitchFamily="34" charset="-122"/>
                <a:cs typeface="Inter" pitchFamily="34" charset="-120"/>
              </a:rPr>
              <a:t>1</a:t>
            </a:r>
            <a:endParaRPr lang="en-US" sz="2746" dirty="0"/>
          </a:p>
        </p:txBody>
      </p:sp>
      <p:sp>
        <p:nvSpPr>
          <p:cNvPr id="8" name="Text 5"/>
          <p:cNvSpPr/>
          <p:nvPr/>
        </p:nvSpPr>
        <p:spPr>
          <a:xfrm>
            <a:off x="1721406" y="5608320"/>
            <a:ext cx="2905720" cy="363260"/>
          </a:xfrm>
          <a:prstGeom prst="rect">
            <a:avLst/>
          </a:prstGeom>
          <a:noFill/>
          <a:ln/>
        </p:spPr>
        <p:txBody>
          <a:bodyPr wrap="none" rtlCol="0" anchor="t"/>
          <a:lstStyle/>
          <a:p>
            <a:pPr marL="0" indent="0">
              <a:lnSpc>
                <a:spcPts val="2860"/>
              </a:lnSpc>
              <a:buNone/>
            </a:pPr>
            <a:r>
              <a:rPr lang="en-US" sz="2288" b="1" kern="0" spc="-69" dirty="0">
                <a:solidFill>
                  <a:srgbClr val="272525"/>
                </a:solidFill>
                <a:latin typeface="Inter" pitchFamily="34" charset="0"/>
                <a:ea typeface="Inter" pitchFamily="34" charset="-122"/>
                <a:cs typeface="Inter" pitchFamily="34" charset="-120"/>
              </a:rPr>
              <a:t>Feature Engineering</a:t>
            </a:r>
            <a:endParaRPr lang="en-US" sz="2288" dirty="0"/>
          </a:p>
        </p:txBody>
      </p:sp>
      <p:sp>
        <p:nvSpPr>
          <p:cNvPr id="9" name="Text 6"/>
          <p:cNvSpPr/>
          <p:nvPr/>
        </p:nvSpPr>
        <p:spPr>
          <a:xfrm>
            <a:off x="1721406" y="6111002"/>
            <a:ext cx="3322439" cy="1115497"/>
          </a:xfrm>
          <a:prstGeom prst="rect">
            <a:avLst/>
          </a:prstGeom>
          <a:noFill/>
          <a:ln/>
        </p:spPr>
        <p:txBody>
          <a:bodyPr wrap="square" rtlCol="0" anchor="t"/>
          <a:lstStyle/>
          <a:p>
            <a:pPr marL="0" indent="0">
              <a:lnSpc>
                <a:spcPts val="2929"/>
              </a:lnSpc>
              <a:buNone/>
            </a:pPr>
            <a:r>
              <a:rPr lang="en-US" sz="1830" kern="0" spc="-37" dirty="0">
                <a:solidFill>
                  <a:srgbClr val="272525"/>
                </a:solidFill>
                <a:latin typeface="Inter" pitchFamily="34" charset="0"/>
                <a:ea typeface="Inter" pitchFamily="34" charset="-122"/>
                <a:cs typeface="Inter" pitchFamily="34" charset="-120"/>
              </a:rPr>
              <a:t>Selecting the most relevant player statistics and performance metrics</a:t>
            </a:r>
            <a:endParaRPr lang="en-US" sz="1830" dirty="0"/>
          </a:p>
        </p:txBody>
      </p:sp>
      <p:sp>
        <p:nvSpPr>
          <p:cNvPr id="10" name="Shape 7"/>
          <p:cNvSpPr/>
          <p:nvPr/>
        </p:nvSpPr>
        <p:spPr>
          <a:xfrm>
            <a:off x="5276255" y="5608320"/>
            <a:ext cx="523042" cy="523042"/>
          </a:xfrm>
          <a:prstGeom prst="roundRect">
            <a:avLst>
              <a:gd name="adj" fmla="val 20000"/>
            </a:avLst>
          </a:prstGeom>
          <a:solidFill>
            <a:srgbClr val="DADBF1"/>
          </a:solidFill>
          <a:ln w="7620">
            <a:solidFill>
              <a:srgbClr val="C0C1D7"/>
            </a:solidFill>
            <a:prstDash val="solid"/>
          </a:ln>
        </p:spPr>
        <p:txBody>
          <a:bodyPr/>
          <a:lstStyle/>
          <a:p>
            <a:endParaRPr lang="en-IN"/>
          </a:p>
        </p:txBody>
      </p:sp>
      <p:sp>
        <p:nvSpPr>
          <p:cNvPr id="11" name="Text 8"/>
          <p:cNvSpPr/>
          <p:nvPr/>
        </p:nvSpPr>
        <p:spPr>
          <a:xfrm>
            <a:off x="5433179" y="5695474"/>
            <a:ext cx="209193" cy="348734"/>
          </a:xfrm>
          <a:prstGeom prst="rect">
            <a:avLst/>
          </a:prstGeom>
          <a:noFill/>
          <a:ln/>
        </p:spPr>
        <p:txBody>
          <a:bodyPr wrap="none" rtlCol="0" anchor="t"/>
          <a:lstStyle/>
          <a:p>
            <a:pPr marL="0" indent="0" algn="ctr">
              <a:lnSpc>
                <a:spcPts val="2746"/>
              </a:lnSpc>
              <a:buNone/>
            </a:pPr>
            <a:r>
              <a:rPr lang="en-US" sz="2746" b="1" kern="0" spc="-82" dirty="0">
                <a:solidFill>
                  <a:srgbClr val="272525"/>
                </a:solidFill>
                <a:latin typeface="Inter" pitchFamily="34" charset="0"/>
                <a:ea typeface="Inter" pitchFamily="34" charset="-122"/>
                <a:cs typeface="Inter" pitchFamily="34" charset="-120"/>
              </a:rPr>
              <a:t>2</a:t>
            </a:r>
            <a:endParaRPr lang="en-US" sz="2746" dirty="0"/>
          </a:p>
        </p:txBody>
      </p:sp>
      <p:sp>
        <p:nvSpPr>
          <p:cNvPr id="12" name="Text 9"/>
          <p:cNvSpPr/>
          <p:nvPr/>
        </p:nvSpPr>
        <p:spPr>
          <a:xfrm>
            <a:off x="6031706" y="5608320"/>
            <a:ext cx="2905720" cy="363260"/>
          </a:xfrm>
          <a:prstGeom prst="rect">
            <a:avLst/>
          </a:prstGeom>
          <a:noFill/>
          <a:ln/>
        </p:spPr>
        <p:txBody>
          <a:bodyPr wrap="none" rtlCol="0" anchor="t"/>
          <a:lstStyle/>
          <a:p>
            <a:pPr marL="0" indent="0">
              <a:lnSpc>
                <a:spcPts val="2860"/>
              </a:lnSpc>
              <a:buNone/>
            </a:pPr>
            <a:r>
              <a:rPr lang="en-US" sz="2288" b="1" kern="0" spc="-69" dirty="0">
                <a:solidFill>
                  <a:srgbClr val="272525"/>
                </a:solidFill>
                <a:latin typeface="Inter" pitchFamily="34" charset="0"/>
                <a:ea typeface="Inter" pitchFamily="34" charset="-122"/>
                <a:cs typeface="Inter" pitchFamily="34" charset="-120"/>
              </a:rPr>
              <a:t>KMeans Clustering</a:t>
            </a:r>
            <a:endParaRPr lang="en-US" sz="2288" dirty="0"/>
          </a:p>
        </p:txBody>
      </p:sp>
      <p:sp>
        <p:nvSpPr>
          <p:cNvPr id="13" name="Text 10"/>
          <p:cNvSpPr/>
          <p:nvPr/>
        </p:nvSpPr>
        <p:spPr>
          <a:xfrm>
            <a:off x="6031706" y="6111002"/>
            <a:ext cx="3322439" cy="1115497"/>
          </a:xfrm>
          <a:prstGeom prst="rect">
            <a:avLst/>
          </a:prstGeom>
          <a:noFill/>
          <a:ln/>
        </p:spPr>
        <p:txBody>
          <a:bodyPr wrap="square" rtlCol="0" anchor="t"/>
          <a:lstStyle/>
          <a:p>
            <a:pPr marL="0" indent="0">
              <a:lnSpc>
                <a:spcPts val="2929"/>
              </a:lnSpc>
              <a:buNone/>
            </a:pPr>
            <a:r>
              <a:rPr lang="en-US" sz="1830" kern="0" spc="-37" dirty="0">
                <a:solidFill>
                  <a:srgbClr val="272525"/>
                </a:solidFill>
                <a:latin typeface="Inter" pitchFamily="34" charset="0"/>
                <a:ea typeface="Inter" pitchFamily="34" charset="-122"/>
                <a:cs typeface="Inter" pitchFamily="34" charset="-120"/>
              </a:rPr>
              <a:t>Grouping players with similar characteristics to identify potential replacement</a:t>
            </a:r>
            <a:endParaRPr lang="en-US" sz="1830" dirty="0"/>
          </a:p>
        </p:txBody>
      </p:sp>
      <p:sp>
        <p:nvSpPr>
          <p:cNvPr id="14" name="Shape 11"/>
          <p:cNvSpPr/>
          <p:nvPr/>
        </p:nvSpPr>
        <p:spPr>
          <a:xfrm>
            <a:off x="9586555" y="5608320"/>
            <a:ext cx="523042" cy="523042"/>
          </a:xfrm>
          <a:prstGeom prst="roundRect">
            <a:avLst>
              <a:gd name="adj" fmla="val 20000"/>
            </a:avLst>
          </a:prstGeom>
          <a:solidFill>
            <a:srgbClr val="DADBF1"/>
          </a:solidFill>
          <a:ln w="7620">
            <a:solidFill>
              <a:srgbClr val="C0C1D7"/>
            </a:solidFill>
            <a:prstDash val="solid"/>
          </a:ln>
        </p:spPr>
        <p:txBody>
          <a:bodyPr/>
          <a:lstStyle/>
          <a:p>
            <a:endParaRPr lang="en-IN"/>
          </a:p>
        </p:txBody>
      </p:sp>
      <p:sp>
        <p:nvSpPr>
          <p:cNvPr id="15" name="Text 12"/>
          <p:cNvSpPr/>
          <p:nvPr/>
        </p:nvSpPr>
        <p:spPr>
          <a:xfrm>
            <a:off x="9738241" y="5695474"/>
            <a:ext cx="219551" cy="348734"/>
          </a:xfrm>
          <a:prstGeom prst="rect">
            <a:avLst/>
          </a:prstGeom>
          <a:noFill/>
          <a:ln/>
        </p:spPr>
        <p:txBody>
          <a:bodyPr wrap="none" rtlCol="0" anchor="t"/>
          <a:lstStyle/>
          <a:p>
            <a:pPr marL="0" indent="0" algn="ctr">
              <a:lnSpc>
                <a:spcPts val="2746"/>
              </a:lnSpc>
              <a:buNone/>
            </a:pPr>
            <a:r>
              <a:rPr lang="en-US" sz="2746" b="1" kern="0" spc="-82" dirty="0">
                <a:solidFill>
                  <a:srgbClr val="272525"/>
                </a:solidFill>
                <a:latin typeface="Inter" pitchFamily="34" charset="0"/>
                <a:ea typeface="Inter" pitchFamily="34" charset="-122"/>
                <a:cs typeface="Inter" pitchFamily="34" charset="-120"/>
              </a:rPr>
              <a:t>3</a:t>
            </a:r>
            <a:endParaRPr lang="en-US" sz="2746" dirty="0"/>
          </a:p>
        </p:txBody>
      </p:sp>
      <p:sp>
        <p:nvSpPr>
          <p:cNvPr id="16" name="Text 13"/>
          <p:cNvSpPr/>
          <p:nvPr/>
        </p:nvSpPr>
        <p:spPr>
          <a:xfrm>
            <a:off x="10342007" y="5608320"/>
            <a:ext cx="3322439" cy="726519"/>
          </a:xfrm>
          <a:prstGeom prst="rect">
            <a:avLst/>
          </a:prstGeom>
          <a:noFill/>
          <a:ln/>
        </p:spPr>
        <p:txBody>
          <a:bodyPr wrap="square" rtlCol="0" anchor="t"/>
          <a:lstStyle/>
          <a:p>
            <a:pPr marL="0" indent="0">
              <a:lnSpc>
                <a:spcPts val="2860"/>
              </a:lnSpc>
              <a:buNone/>
            </a:pPr>
            <a:r>
              <a:rPr lang="en-US" sz="2288" b="1" kern="0" spc="-69" dirty="0">
                <a:solidFill>
                  <a:srgbClr val="272525"/>
                </a:solidFill>
                <a:latin typeface="Inter" pitchFamily="34" charset="0"/>
                <a:ea typeface="Inter" pitchFamily="34" charset="-122"/>
                <a:cs typeface="Inter" pitchFamily="34" charset="-120"/>
              </a:rPr>
              <a:t>Evaluation and Validation</a:t>
            </a:r>
            <a:endParaRPr lang="en-US" sz="2288" dirty="0"/>
          </a:p>
        </p:txBody>
      </p:sp>
      <p:sp>
        <p:nvSpPr>
          <p:cNvPr id="17" name="Text 14"/>
          <p:cNvSpPr/>
          <p:nvPr/>
        </p:nvSpPr>
        <p:spPr>
          <a:xfrm>
            <a:off x="10331053" y="6131362"/>
            <a:ext cx="3322439" cy="1115497"/>
          </a:xfrm>
          <a:prstGeom prst="rect">
            <a:avLst/>
          </a:prstGeom>
          <a:noFill/>
          <a:ln/>
        </p:spPr>
        <p:txBody>
          <a:bodyPr wrap="square" rtlCol="0" anchor="t"/>
          <a:lstStyle/>
          <a:p>
            <a:pPr marL="0" indent="0">
              <a:lnSpc>
                <a:spcPts val="2929"/>
              </a:lnSpc>
              <a:buNone/>
            </a:pPr>
            <a:r>
              <a:rPr lang="en-US" sz="1830" kern="0" spc="-37" dirty="0">
                <a:solidFill>
                  <a:srgbClr val="272525"/>
                </a:solidFill>
                <a:latin typeface="Inter" pitchFamily="34" charset="0"/>
                <a:ea typeface="Inter" pitchFamily="34" charset="-122"/>
                <a:cs typeface="Inter" pitchFamily="34" charset="-120"/>
              </a:rPr>
              <a:t>Assessing the accuracy and effectiveness of the recommendation system</a:t>
            </a:r>
            <a:endParaRPr lang="en-US" sz="183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IN"/>
          </a:p>
        </p:txBody>
      </p:sp>
      <p:sp>
        <p:nvSpPr>
          <p:cNvPr id="3" name="Shape 1"/>
          <p:cNvSpPr/>
          <p:nvPr/>
        </p:nvSpPr>
        <p:spPr>
          <a:xfrm>
            <a:off x="0" y="11151"/>
            <a:ext cx="14630400" cy="8229600"/>
          </a:xfrm>
          <a:prstGeom prst="rect">
            <a:avLst/>
          </a:prstGeom>
          <a:solidFill>
            <a:srgbClr val="FFFFFF"/>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30673" y="607933"/>
            <a:ext cx="9426654" cy="1380649"/>
          </a:xfrm>
          <a:prstGeom prst="rect">
            <a:avLst/>
          </a:prstGeom>
          <a:noFill/>
          <a:ln/>
        </p:spPr>
        <p:txBody>
          <a:bodyPr wrap="square" rtlCol="0" anchor="t"/>
          <a:lstStyle/>
          <a:p>
            <a:pPr marL="0" indent="0">
              <a:lnSpc>
                <a:spcPts val="5436"/>
              </a:lnSpc>
              <a:buNone/>
            </a:pPr>
            <a:r>
              <a:rPr lang="en-US" sz="4349" b="1" kern="0" spc="-130" dirty="0">
                <a:solidFill>
                  <a:srgbClr val="000000"/>
                </a:solidFill>
                <a:latin typeface="Inter" pitchFamily="34" charset="0"/>
                <a:ea typeface="Inter" pitchFamily="34" charset="-122"/>
                <a:cs typeface="Inter" pitchFamily="34" charset="-120"/>
              </a:rPr>
              <a:t>Feature Engineering and Data Preprocessing</a:t>
            </a:r>
            <a:endParaRPr lang="en-US" sz="4349" dirty="0"/>
          </a:p>
        </p:txBody>
      </p:sp>
      <p:pic>
        <p:nvPicPr>
          <p:cNvPr id="6" name="Image 1" descr="preencoded.png"/>
          <p:cNvPicPr>
            <a:picLocks noChangeAspect="1"/>
          </p:cNvPicPr>
          <p:nvPr/>
        </p:nvPicPr>
        <p:blipFill>
          <a:blip r:embed="rId4"/>
          <a:stretch>
            <a:fillRect/>
          </a:stretch>
        </p:blipFill>
        <p:spPr>
          <a:xfrm>
            <a:off x="4430673" y="2319933"/>
            <a:ext cx="1104543" cy="1767245"/>
          </a:xfrm>
          <a:prstGeom prst="rect">
            <a:avLst/>
          </a:prstGeom>
        </p:spPr>
      </p:pic>
      <p:sp>
        <p:nvSpPr>
          <p:cNvPr id="7" name="Text 3"/>
          <p:cNvSpPr/>
          <p:nvPr/>
        </p:nvSpPr>
        <p:spPr>
          <a:xfrm>
            <a:off x="5866567" y="2540794"/>
            <a:ext cx="2761298" cy="345043"/>
          </a:xfrm>
          <a:prstGeom prst="rect">
            <a:avLst/>
          </a:prstGeom>
          <a:noFill/>
          <a:ln/>
        </p:spPr>
        <p:txBody>
          <a:bodyPr wrap="none" rtlCol="0" anchor="t"/>
          <a:lstStyle/>
          <a:p>
            <a:pPr marL="0" indent="0" algn="l">
              <a:lnSpc>
                <a:spcPts val="2718"/>
              </a:lnSpc>
              <a:buNone/>
            </a:pPr>
            <a:r>
              <a:rPr lang="en-US" sz="2174" b="1" kern="0" spc="-65" dirty="0">
                <a:solidFill>
                  <a:srgbClr val="272525"/>
                </a:solidFill>
                <a:latin typeface="Inter" pitchFamily="34" charset="0"/>
                <a:ea typeface="Inter" pitchFamily="34" charset="-122"/>
                <a:cs typeface="Inter" pitchFamily="34" charset="-120"/>
              </a:rPr>
              <a:t>Data Cleaning</a:t>
            </a:r>
            <a:endParaRPr lang="en-US" sz="2174" dirty="0"/>
          </a:p>
        </p:txBody>
      </p:sp>
      <p:sp>
        <p:nvSpPr>
          <p:cNvPr id="8" name="Text 4"/>
          <p:cNvSpPr/>
          <p:nvPr/>
        </p:nvSpPr>
        <p:spPr>
          <a:xfrm>
            <a:off x="5866567" y="3018353"/>
            <a:ext cx="7990761" cy="353378"/>
          </a:xfrm>
          <a:prstGeom prst="rect">
            <a:avLst/>
          </a:prstGeom>
          <a:noFill/>
          <a:ln/>
        </p:spPr>
        <p:txBody>
          <a:bodyPr wrap="none" rtlCol="0" anchor="t"/>
          <a:lstStyle/>
          <a:p>
            <a:pPr marL="0" indent="0" algn="l">
              <a:lnSpc>
                <a:spcPts val="2783"/>
              </a:lnSpc>
              <a:buNone/>
            </a:pPr>
            <a:r>
              <a:rPr lang="en-US" sz="1739" kern="0" spc="-35" dirty="0">
                <a:solidFill>
                  <a:srgbClr val="272525"/>
                </a:solidFill>
                <a:latin typeface="Inter" pitchFamily="34" charset="0"/>
                <a:ea typeface="Inter" pitchFamily="34" charset="-122"/>
                <a:cs typeface="Inter" pitchFamily="34" charset="-120"/>
              </a:rPr>
              <a:t>Handling missing values</a:t>
            </a:r>
            <a:endParaRPr lang="en-US" sz="1739" dirty="0"/>
          </a:p>
        </p:txBody>
      </p:sp>
      <p:pic>
        <p:nvPicPr>
          <p:cNvPr id="9" name="Image 2" descr="preencoded.png"/>
          <p:cNvPicPr>
            <a:picLocks noChangeAspect="1"/>
          </p:cNvPicPr>
          <p:nvPr/>
        </p:nvPicPr>
        <p:blipFill>
          <a:blip r:embed="rId5"/>
          <a:stretch>
            <a:fillRect/>
          </a:stretch>
        </p:blipFill>
        <p:spPr>
          <a:xfrm>
            <a:off x="4430673" y="4087178"/>
            <a:ext cx="1104543" cy="1767245"/>
          </a:xfrm>
          <a:prstGeom prst="rect">
            <a:avLst/>
          </a:prstGeom>
        </p:spPr>
      </p:pic>
      <p:sp>
        <p:nvSpPr>
          <p:cNvPr id="10" name="Text 5"/>
          <p:cNvSpPr/>
          <p:nvPr/>
        </p:nvSpPr>
        <p:spPr>
          <a:xfrm>
            <a:off x="5866567" y="4308038"/>
            <a:ext cx="2761298" cy="345043"/>
          </a:xfrm>
          <a:prstGeom prst="rect">
            <a:avLst/>
          </a:prstGeom>
          <a:noFill/>
          <a:ln/>
        </p:spPr>
        <p:txBody>
          <a:bodyPr wrap="none" rtlCol="0" anchor="t"/>
          <a:lstStyle/>
          <a:p>
            <a:pPr marL="0" indent="0" algn="l">
              <a:lnSpc>
                <a:spcPts val="2718"/>
              </a:lnSpc>
              <a:buNone/>
            </a:pPr>
            <a:r>
              <a:rPr lang="en-US" sz="2174" b="1" kern="0" spc="-65" dirty="0">
                <a:solidFill>
                  <a:srgbClr val="272525"/>
                </a:solidFill>
                <a:latin typeface="Inter" pitchFamily="34" charset="0"/>
                <a:ea typeface="Inter" pitchFamily="34" charset="-122"/>
                <a:cs typeface="Inter" pitchFamily="34" charset="-120"/>
              </a:rPr>
              <a:t>Feature Selection</a:t>
            </a:r>
            <a:endParaRPr lang="en-US" sz="2174" dirty="0"/>
          </a:p>
        </p:txBody>
      </p:sp>
      <p:sp>
        <p:nvSpPr>
          <p:cNvPr id="11" name="Text 6"/>
          <p:cNvSpPr/>
          <p:nvPr/>
        </p:nvSpPr>
        <p:spPr>
          <a:xfrm>
            <a:off x="5866567" y="4785598"/>
            <a:ext cx="7990761" cy="706755"/>
          </a:xfrm>
          <a:prstGeom prst="rect">
            <a:avLst/>
          </a:prstGeom>
          <a:noFill/>
          <a:ln/>
        </p:spPr>
        <p:txBody>
          <a:bodyPr wrap="square" rtlCol="0" anchor="t"/>
          <a:lstStyle/>
          <a:p>
            <a:pPr marL="0" indent="0" algn="l">
              <a:lnSpc>
                <a:spcPts val="2783"/>
              </a:lnSpc>
              <a:buNone/>
            </a:pPr>
            <a:r>
              <a:rPr lang="en-US" sz="1739" kern="0" spc="-35" dirty="0">
                <a:solidFill>
                  <a:srgbClr val="272525"/>
                </a:solidFill>
                <a:latin typeface="Inter" pitchFamily="34" charset="0"/>
                <a:ea typeface="Inter" pitchFamily="34" charset="-122"/>
                <a:cs typeface="Inter" pitchFamily="34" charset="-120"/>
              </a:rPr>
              <a:t>Identify the most relevant variables for the model - Runs Scored, Wickets Taken, Boundaries Hit, Runs Conceded etc.</a:t>
            </a:r>
            <a:endParaRPr lang="en-US" sz="1739" dirty="0"/>
          </a:p>
        </p:txBody>
      </p:sp>
      <p:pic>
        <p:nvPicPr>
          <p:cNvPr id="12" name="Image 3" descr="preencoded.png"/>
          <p:cNvPicPr>
            <a:picLocks noChangeAspect="1"/>
          </p:cNvPicPr>
          <p:nvPr/>
        </p:nvPicPr>
        <p:blipFill>
          <a:blip r:embed="rId6"/>
          <a:stretch>
            <a:fillRect/>
          </a:stretch>
        </p:blipFill>
        <p:spPr>
          <a:xfrm>
            <a:off x="4430673" y="5854422"/>
            <a:ext cx="1104543" cy="1767245"/>
          </a:xfrm>
          <a:prstGeom prst="rect">
            <a:avLst/>
          </a:prstGeom>
        </p:spPr>
      </p:pic>
      <p:sp>
        <p:nvSpPr>
          <p:cNvPr id="13" name="Text 7"/>
          <p:cNvSpPr/>
          <p:nvPr/>
        </p:nvSpPr>
        <p:spPr>
          <a:xfrm>
            <a:off x="5866567" y="6075283"/>
            <a:ext cx="2761298" cy="345043"/>
          </a:xfrm>
          <a:prstGeom prst="rect">
            <a:avLst/>
          </a:prstGeom>
          <a:noFill/>
          <a:ln/>
        </p:spPr>
        <p:txBody>
          <a:bodyPr wrap="none" rtlCol="0" anchor="t"/>
          <a:lstStyle/>
          <a:p>
            <a:pPr marL="0" indent="0" algn="l">
              <a:lnSpc>
                <a:spcPts val="2718"/>
              </a:lnSpc>
              <a:buNone/>
            </a:pPr>
            <a:r>
              <a:rPr lang="en-US" sz="2174" b="1" kern="0" spc="-65" dirty="0">
                <a:solidFill>
                  <a:srgbClr val="272525"/>
                </a:solidFill>
                <a:latin typeface="Inter" pitchFamily="34" charset="0"/>
                <a:ea typeface="Inter" pitchFamily="34" charset="-122"/>
                <a:cs typeface="Inter" pitchFamily="34" charset="-120"/>
              </a:rPr>
              <a:t>Feature Engineering</a:t>
            </a:r>
            <a:endParaRPr lang="en-US" sz="2174" dirty="0"/>
          </a:p>
        </p:txBody>
      </p:sp>
      <p:sp>
        <p:nvSpPr>
          <p:cNvPr id="14" name="Text 8"/>
          <p:cNvSpPr/>
          <p:nvPr/>
        </p:nvSpPr>
        <p:spPr>
          <a:xfrm>
            <a:off x="5866567" y="6552843"/>
            <a:ext cx="7990761" cy="706755"/>
          </a:xfrm>
          <a:prstGeom prst="rect">
            <a:avLst/>
          </a:prstGeom>
          <a:noFill/>
          <a:ln/>
        </p:spPr>
        <p:txBody>
          <a:bodyPr wrap="square" rtlCol="0" anchor="t"/>
          <a:lstStyle/>
          <a:p>
            <a:pPr marL="0" indent="0" algn="l">
              <a:lnSpc>
                <a:spcPts val="2783"/>
              </a:lnSpc>
              <a:buNone/>
            </a:pPr>
            <a:r>
              <a:rPr lang="en-US" sz="1739" kern="0" spc="-35" dirty="0">
                <a:solidFill>
                  <a:srgbClr val="272525"/>
                </a:solidFill>
                <a:latin typeface="Inter" pitchFamily="34" charset="0"/>
                <a:ea typeface="Inter" pitchFamily="34" charset="-122"/>
                <a:cs typeface="Inter" pitchFamily="34" charset="-120"/>
              </a:rPr>
              <a:t>Create new features from the existing data - Average Strike Rate, Average Economy Rate etc.</a:t>
            </a:r>
            <a:endParaRPr lang="en-US" sz="1739"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IN"/>
          </a:p>
        </p:txBody>
      </p:sp>
      <p:sp>
        <p:nvSpPr>
          <p:cNvPr id="3" name="Shape 1"/>
          <p:cNvSpPr/>
          <p:nvPr/>
        </p:nvSpPr>
        <p:spPr>
          <a:xfrm>
            <a:off x="0" y="0"/>
            <a:ext cx="14630400" cy="8231148"/>
          </a:xfrm>
          <a:prstGeom prst="rect">
            <a:avLst/>
          </a:prstGeom>
          <a:solidFill>
            <a:srgbClr val="FFFFFF"/>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2264212"/>
          </a:xfrm>
          <a:prstGeom prst="rect">
            <a:avLst/>
          </a:prstGeom>
        </p:spPr>
      </p:pic>
      <p:sp>
        <p:nvSpPr>
          <p:cNvPr id="5" name="Text 2"/>
          <p:cNvSpPr/>
          <p:nvPr/>
        </p:nvSpPr>
        <p:spPr>
          <a:xfrm>
            <a:off x="2367796" y="2352720"/>
            <a:ext cx="9894808" cy="1131808"/>
          </a:xfrm>
          <a:prstGeom prst="rect">
            <a:avLst/>
          </a:prstGeom>
          <a:noFill/>
          <a:ln/>
        </p:spPr>
        <p:txBody>
          <a:bodyPr wrap="square" rtlCol="0" anchor="t"/>
          <a:lstStyle/>
          <a:p>
            <a:pPr marL="0" indent="0">
              <a:lnSpc>
                <a:spcPts val="4457"/>
              </a:lnSpc>
              <a:buNone/>
            </a:pPr>
            <a:r>
              <a:rPr lang="en-US" sz="3566" b="1" kern="0" spc="-107" dirty="0">
                <a:solidFill>
                  <a:srgbClr val="000000"/>
                </a:solidFill>
                <a:latin typeface="Inter" pitchFamily="34" charset="0"/>
                <a:ea typeface="Inter" pitchFamily="34" charset="-122"/>
                <a:cs typeface="Inter" pitchFamily="34" charset="-120"/>
              </a:rPr>
              <a:t>Silhouette Score for K-Means Clustering</a:t>
            </a:r>
            <a:endParaRPr lang="en-US" sz="3566" dirty="0"/>
          </a:p>
        </p:txBody>
      </p:sp>
      <p:sp>
        <p:nvSpPr>
          <p:cNvPr id="6" name="Text 3"/>
          <p:cNvSpPr/>
          <p:nvPr/>
        </p:nvSpPr>
        <p:spPr>
          <a:xfrm>
            <a:off x="2367796" y="4328755"/>
            <a:ext cx="3485912" cy="2027753"/>
          </a:xfrm>
          <a:prstGeom prst="rect">
            <a:avLst/>
          </a:prstGeom>
          <a:noFill/>
          <a:ln/>
        </p:spPr>
        <p:txBody>
          <a:bodyPr wrap="square" rtlCol="0" anchor="t"/>
          <a:lstStyle/>
          <a:p>
            <a:pPr marL="0" indent="0">
              <a:lnSpc>
                <a:spcPts val="2282"/>
              </a:lnSpc>
              <a:buNone/>
            </a:pPr>
            <a:r>
              <a:rPr lang="en-US" sz="1740" kern="0" spc="-29" dirty="0">
                <a:solidFill>
                  <a:srgbClr val="272525"/>
                </a:solidFill>
                <a:latin typeface="Inter" pitchFamily="34" charset="0"/>
                <a:ea typeface="Inter" pitchFamily="34" charset="-122"/>
                <a:cs typeface="Inter" pitchFamily="34" charset="-120"/>
              </a:rPr>
              <a:t>The Silhouette Coefficient scores the clustering pattern highly if groups are compact and well-separated. The Silhouette Score keeps on decreasing from cluster number 3 which indicates that the number of clusters should be kept as 3 for the given dataset.</a:t>
            </a:r>
            <a:endParaRPr lang="en-US" sz="1740" dirty="0"/>
          </a:p>
        </p:txBody>
      </p:sp>
      <p:pic>
        <p:nvPicPr>
          <p:cNvPr id="7" name="Image 1" descr="preencoded.png"/>
          <p:cNvPicPr>
            <a:picLocks noChangeAspect="1"/>
          </p:cNvPicPr>
          <p:nvPr/>
        </p:nvPicPr>
        <p:blipFill>
          <a:blip r:embed="rId4"/>
          <a:stretch>
            <a:fillRect/>
          </a:stretch>
        </p:blipFill>
        <p:spPr>
          <a:xfrm>
            <a:off x="6545852" y="3557239"/>
            <a:ext cx="8084548" cy="4175870"/>
          </a:xfrm>
          <a:prstGeom prst="rect">
            <a:avLst/>
          </a:prstGeom>
        </p:spPr>
      </p:pic>
      <p:sp>
        <p:nvSpPr>
          <p:cNvPr id="8" name="Text 4"/>
          <p:cNvSpPr/>
          <p:nvPr/>
        </p:nvSpPr>
        <p:spPr>
          <a:xfrm>
            <a:off x="2367796" y="7443430"/>
            <a:ext cx="9894808" cy="289679"/>
          </a:xfrm>
          <a:prstGeom prst="rect">
            <a:avLst/>
          </a:prstGeom>
          <a:noFill/>
          <a:ln/>
        </p:spPr>
        <p:txBody>
          <a:bodyPr wrap="none" rtlCol="0" anchor="t"/>
          <a:lstStyle/>
          <a:p>
            <a:pPr marL="0" indent="0">
              <a:lnSpc>
                <a:spcPts val="2282"/>
              </a:lnSpc>
              <a:buNone/>
            </a:pPr>
            <a:endParaRPr lang="en-US" sz="1426"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324</TotalTime>
  <Words>677</Words>
  <Application>Microsoft Office PowerPoint</Application>
  <PresentationFormat>Custom</PresentationFormat>
  <Paragraphs>99</Paragraphs>
  <Slides>17</Slides>
  <Notes>17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Chetan Kuckian</cp:lastModifiedBy>
  <cp:revision>4</cp:revision>
  <dcterms:created xsi:type="dcterms:W3CDTF">2024-06-25T18:08:34Z</dcterms:created>
  <dcterms:modified xsi:type="dcterms:W3CDTF">2024-08-27T11:34:03Z</dcterms:modified>
</cp:coreProperties>
</file>